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307" r:id="rId5"/>
    <p:sldId id="280" r:id="rId6"/>
    <p:sldId id="295" r:id="rId7"/>
    <p:sldId id="315" r:id="rId8"/>
    <p:sldId id="316" r:id="rId9"/>
    <p:sldId id="314" r:id="rId10"/>
    <p:sldId id="296" r:id="rId11"/>
    <p:sldId id="282" r:id="rId12"/>
    <p:sldId id="283" r:id="rId13"/>
    <p:sldId id="284" r:id="rId14"/>
    <p:sldId id="285" r:id="rId15"/>
    <p:sldId id="286" r:id="rId16"/>
    <p:sldId id="287" r:id="rId17"/>
    <p:sldId id="317" r:id="rId18"/>
    <p:sldId id="299" r:id="rId19"/>
    <p:sldId id="310" r:id="rId20"/>
    <p:sldId id="309" r:id="rId21"/>
    <p:sldId id="301" r:id="rId22"/>
    <p:sldId id="302" r:id="rId23"/>
    <p:sldId id="300" r:id="rId24"/>
    <p:sldId id="311" r:id="rId25"/>
    <p:sldId id="264" r:id="rId26"/>
    <p:sldId id="312" r:id="rId27"/>
    <p:sldId id="303" r:id="rId28"/>
    <p:sldId id="304" r:id="rId29"/>
    <p:sldId id="288" r:id="rId30"/>
    <p:sldId id="308" r:id="rId31"/>
    <p:sldId id="293" r:id="rId32"/>
    <p:sldId id="289" r:id="rId33"/>
    <p:sldId id="292" r:id="rId34"/>
    <p:sldId id="313" r:id="rId35"/>
    <p:sldId id="305" r:id="rId36"/>
    <p:sldId id="306" r:id="rId37"/>
    <p:sldId id="290"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7EE202D-A1D3-4E9F-90D5-C945B533ABF2}">
          <p14:sldIdLst>
            <p14:sldId id="307"/>
            <p14:sldId id="280"/>
            <p14:sldId id="295"/>
            <p14:sldId id="315"/>
            <p14:sldId id="316"/>
            <p14:sldId id="314"/>
            <p14:sldId id="296"/>
            <p14:sldId id="282"/>
            <p14:sldId id="283"/>
            <p14:sldId id="284"/>
            <p14:sldId id="285"/>
            <p14:sldId id="286"/>
            <p14:sldId id="287"/>
          </p14:sldIdLst>
        </p14:section>
        <p14:section name="Code simplification" id="{6FFFE666-EF11-4437-8D89-939FE70F6B5A}">
          <p14:sldIdLst>
            <p14:sldId id="317"/>
            <p14:sldId id="299"/>
            <p14:sldId id="310"/>
            <p14:sldId id="309"/>
            <p14:sldId id="301"/>
            <p14:sldId id="302"/>
          </p14:sldIdLst>
        </p14:section>
        <p14:section name="Productivity" id="{FC7F4C97-8EF5-4428-8CA0-E5CD234F76AC}">
          <p14:sldIdLst>
            <p14:sldId id="300"/>
            <p14:sldId id="311"/>
            <p14:sldId id="264"/>
            <p14:sldId id="312"/>
            <p14:sldId id="303"/>
            <p14:sldId id="304"/>
          </p14:sldIdLst>
        </p14:section>
        <p14:section name="Correctness" id="{2A13A742-CBEA-4702-9608-412A1F7E3A96}">
          <p14:sldIdLst>
            <p14:sldId id="288"/>
            <p14:sldId id="308"/>
            <p14:sldId id="293"/>
            <p14:sldId id="289"/>
            <p14:sldId id="292"/>
            <p14:sldId id="313"/>
            <p14:sldId id="305"/>
            <p14:sldId id="306"/>
          </p14:sldIdLst>
        </p14:section>
        <p14:section name="New ways to think about code" id="{C43439E7-8179-4410-8EBF-DF69AFDA8234}">
          <p14:sldIdLst>
            <p14:sldId id="29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AC6"/>
    <a:srgbClr val="C6FA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24A34-B2B6-45EF-B211-A9C937C50F91}" v="29" dt="2020-12-08T23:57:43.384"/>
    <p1510:client id="{95AABDFD-287A-484F-BBBB-BECA23EC7A89}" v="793" dt="2020-12-09T16:01:08.878"/>
    <p1510:client id="{96C92C6E-9BEA-4997-86E1-6608CE230827}" v="14" dt="2020-12-08T23:43:07.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94660"/>
  </p:normalViewPr>
  <p:slideViewPr>
    <p:cSldViewPr snapToGrid="0">
      <p:cViewPr varScale="1">
        <p:scale>
          <a:sx n="136" d="100"/>
          <a:sy n="136" d="100"/>
        </p:scale>
        <p:origin x="15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CA074-9EA6-4D84-9714-8A6E14C1EAD6}"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16657-AAF0-45E8-A5A9-5F22BF001E83}" type="slidenum">
              <a:rPr lang="en-US" smtClean="0"/>
              <a:t>‹#›</a:t>
            </a:fld>
            <a:endParaRPr lang="en-US"/>
          </a:p>
        </p:txBody>
      </p:sp>
    </p:spTree>
    <p:extLst>
      <p:ext uri="{BB962C8B-B14F-4D97-AF65-F5344CB8AC3E}">
        <p14:creationId xmlns:p14="http://schemas.microsoft.com/office/powerpoint/2010/main" val="1422943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416657-AAF0-45E8-A5A9-5F22BF001E83}" type="slidenum">
              <a:rPr lang="en-US" smtClean="0"/>
              <a:t>1</a:t>
            </a:fld>
            <a:endParaRPr lang="en-US"/>
          </a:p>
        </p:txBody>
      </p:sp>
    </p:spTree>
    <p:extLst>
      <p:ext uri="{BB962C8B-B14F-4D97-AF65-F5344CB8AC3E}">
        <p14:creationId xmlns:p14="http://schemas.microsoft.com/office/powerpoint/2010/main" val="88504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17:45 in Mads/Dustin Build demo for pattern matching</a:t>
            </a:r>
          </a:p>
          <a:p>
            <a:r>
              <a:rPr lang="en-US"/>
              <a:t>44:00 Records</a:t>
            </a:r>
          </a:p>
        </p:txBody>
      </p:sp>
      <p:sp>
        <p:nvSpPr>
          <p:cNvPr id="4" name="Slide Number Placeholder 3"/>
          <p:cNvSpPr>
            <a:spLocks noGrp="1"/>
          </p:cNvSpPr>
          <p:nvPr>
            <p:ph type="sldNum" sz="quarter" idx="5"/>
          </p:nvPr>
        </p:nvSpPr>
        <p:spPr/>
        <p:txBody>
          <a:bodyPr/>
          <a:lstStyle/>
          <a:p>
            <a:fld id="{3C416657-AAF0-45E8-A5A9-5F22BF001E83}" type="slidenum">
              <a:rPr lang="en-US" smtClean="0"/>
              <a:t>13</a:t>
            </a:fld>
            <a:endParaRPr lang="en-US"/>
          </a:p>
        </p:txBody>
      </p:sp>
    </p:spTree>
    <p:extLst>
      <p:ext uri="{BB962C8B-B14F-4D97-AF65-F5344CB8AC3E}">
        <p14:creationId xmlns:p14="http://schemas.microsoft.com/office/powerpoint/2010/main" val="380651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416657-AAF0-45E8-A5A9-5F22BF001E83}" type="slidenum">
              <a:rPr lang="en-US" smtClean="0"/>
              <a:t>15</a:t>
            </a:fld>
            <a:endParaRPr lang="en-US"/>
          </a:p>
        </p:txBody>
      </p:sp>
    </p:spTree>
    <p:extLst>
      <p:ext uri="{BB962C8B-B14F-4D97-AF65-F5344CB8AC3E}">
        <p14:creationId xmlns:p14="http://schemas.microsoft.com/office/powerpoint/2010/main" val="329807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416657-AAF0-45E8-A5A9-5F22BF001E83}" type="slidenum">
              <a:rPr lang="en-US" smtClean="0"/>
              <a:t>16</a:t>
            </a:fld>
            <a:endParaRPr lang="en-US"/>
          </a:p>
        </p:txBody>
      </p:sp>
    </p:spTree>
    <p:extLst>
      <p:ext uri="{BB962C8B-B14F-4D97-AF65-F5344CB8AC3E}">
        <p14:creationId xmlns:p14="http://schemas.microsoft.com/office/powerpoint/2010/main" val="3298076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Second half of second hour</a:t>
            </a:r>
          </a:p>
          <a:p>
            <a:r>
              <a:rPr lang="en-US">
                <a:cs typeface="Calibri"/>
              </a:rPr>
              <a:t>(coordinate with Andrew)</a:t>
            </a:r>
          </a:p>
          <a:p>
            <a:endParaRPr lang="en-US">
              <a:cs typeface="Calibri"/>
            </a:endParaRPr>
          </a:p>
          <a:p>
            <a:r>
              <a:rPr lang="en-US">
                <a:cs typeface="Calibri"/>
              </a:rPr>
              <a:t>Limit content to C#8/9 level of detail</a:t>
            </a:r>
          </a:p>
          <a:p>
            <a:endParaRPr lang="en-US">
              <a:cs typeface="Calibri"/>
            </a:endParaRPr>
          </a:p>
          <a:p>
            <a:r>
              <a:rPr lang="en-US">
                <a:cs typeface="Calibri"/>
              </a:rPr>
              <a:t>Parameter name hints</a:t>
            </a:r>
          </a:p>
          <a:p>
            <a:r>
              <a:rPr lang="en-US">
                <a:cs typeface="Calibri"/>
              </a:rPr>
              <a:t>Extract Base</a:t>
            </a:r>
          </a:p>
          <a:p>
            <a:r>
              <a:rPr lang="en-US">
                <a:cs typeface="Calibri"/>
              </a:rPr>
              <a:t>Inline method</a:t>
            </a:r>
          </a:p>
          <a:p>
            <a:r>
              <a:rPr lang="en-US" err="1">
                <a:cs typeface="Calibri"/>
              </a:rPr>
              <a:t>DateTime</a:t>
            </a:r>
            <a:r>
              <a:rPr lang="en-US">
                <a:cs typeface="Calibri"/>
              </a:rPr>
              <a:t> and Regex completion</a:t>
            </a:r>
          </a:p>
          <a:p>
            <a:r>
              <a:rPr lang="en-US">
                <a:cs typeface="Calibri"/>
              </a:rPr>
              <a:t>IntelliCode (maybe)</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676A6C"/>
                </a:solidFill>
                <a:effectLst/>
                <a:latin typeface="Helvetica" panose="020B0604020202020204" pitchFamily="34" charset="0"/>
                <a:ea typeface="Times New Roman" panose="02020603050405020304" pitchFamily="18" charset="0"/>
              </a:rPr>
              <a:t>EditorConfig (apply file header), SDK Analyzers, dotnet-format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676A6C"/>
              </a:solidFill>
              <a:effectLst/>
              <a:latin typeface="Helvetica"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676A6C"/>
                </a:solidFill>
                <a:effectLst/>
                <a:latin typeface="Helvetica" panose="020B0604020202020204" pitchFamily="34" charset="0"/>
                <a:ea typeface="Calibri" panose="020F0502020204030204" pitchFamily="34" charset="0"/>
              </a:rPr>
              <a:t>New git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676A6C"/>
                </a:solidFill>
                <a:effectLst/>
                <a:latin typeface="Helvetica" panose="020B0604020202020204" pitchFamily="34" charset="0"/>
                <a:ea typeface="Calibri" panose="020F0502020204030204" pitchFamily="34" charset="0"/>
              </a:rPr>
              <a:t>Code search </a:t>
            </a:r>
            <a:r>
              <a:rPr lang="en-US" sz="1800" err="1">
                <a:solidFill>
                  <a:srgbClr val="676A6C"/>
                </a:solidFill>
                <a:effectLst/>
                <a:latin typeface="Helvetica" panose="020B0604020202020204" pitchFamily="34" charset="0"/>
                <a:ea typeface="Calibri" panose="020F0502020204030204" pitchFamily="34" charset="0"/>
              </a:rPr>
              <a:t>Ctrl+Q</a:t>
            </a:r>
            <a:endParaRPr lang="en-US" sz="1800">
              <a:effectLst/>
              <a:latin typeface="Calibri" panose="020F0502020204030204" pitchFamily="34" charset="0"/>
              <a:ea typeface="Calibri" panose="020F0502020204030204" pitchFamily="34" charset="0"/>
            </a:endParaRPr>
          </a:p>
          <a:p>
            <a:endParaRPr lang="en-US">
              <a:cs typeface="Calibri"/>
            </a:endParaRPr>
          </a:p>
        </p:txBody>
      </p:sp>
      <p:sp>
        <p:nvSpPr>
          <p:cNvPr id="4" name="Slide Number Placeholder 3"/>
          <p:cNvSpPr>
            <a:spLocks noGrp="1"/>
          </p:cNvSpPr>
          <p:nvPr>
            <p:ph type="sldNum" sz="quarter" idx="5"/>
          </p:nvPr>
        </p:nvSpPr>
        <p:spPr/>
        <p:txBody>
          <a:bodyPr/>
          <a:lstStyle/>
          <a:p>
            <a:fld id="{3C416657-AAF0-45E8-A5A9-5F22BF001E83}" type="slidenum">
              <a:rPr lang="en-US" smtClean="0"/>
              <a:t>20</a:t>
            </a:fld>
            <a:endParaRPr lang="en-US"/>
          </a:p>
        </p:txBody>
      </p:sp>
    </p:spTree>
    <p:extLst>
      <p:ext uri="{BB962C8B-B14F-4D97-AF65-F5344CB8AC3E}">
        <p14:creationId xmlns:p14="http://schemas.microsoft.com/office/powerpoint/2010/main" val="249725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12/7/2020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12/7/2020</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dotnet/csharp/tutorials/pattern-matching" TargetMode="External"/><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endrahavens/DevIntersection2020.git" TargetMode="External"/><Relationship Id="rId2" Type="http://schemas.openxmlformats.org/officeDocument/2006/relationships/hyperlink" Target="https://github.com/KathleenDollard/sample-csharp-6-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C2A6-5A3C-4E87-8D28-D6D07041033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E1D4911-FEEF-4C48-8B7F-A99D67E67EE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185B0110-3363-400A-9733-804F91195EF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8565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2BA-417B-4D3A-849A-3B91E0BA79AA}"/>
              </a:ext>
            </a:extLst>
          </p:cNvPr>
          <p:cNvSpPr>
            <a:spLocks noGrp="1"/>
          </p:cNvSpPr>
          <p:nvPr>
            <p:ph type="title"/>
          </p:nvPr>
        </p:nvSpPr>
        <p:spPr/>
        <p:txBody>
          <a:bodyPr/>
          <a:lstStyle/>
          <a:p>
            <a:r>
              <a:rPr lang="en-US"/>
              <a:t>And the minor releases…</a:t>
            </a:r>
          </a:p>
        </p:txBody>
      </p:sp>
      <p:sp>
        <p:nvSpPr>
          <p:cNvPr id="5" name="Text Placeholder 4">
            <a:extLst>
              <a:ext uri="{FF2B5EF4-FFF2-40B4-BE49-F238E27FC236}">
                <a16:creationId xmlns:a16="http://schemas.microsoft.com/office/drawing/2014/main" id="{3E9232AB-7A6B-46FE-83A8-BBFA5CE9B3AA}"/>
              </a:ext>
            </a:extLst>
          </p:cNvPr>
          <p:cNvSpPr>
            <a:spLocks noGrp="1"/>
          </p:cNvSpPr>
          <p:nvPr>
            <p:ph type="body" idx="1"/>
          </p:nvPr>
        </p:nvSpPr>
        <p:spPr/>
        <p:txBody>
          <a:bodyPr/>
          <a:lstStyle/>
          <a:p>
            <a:r>
              <a:rPr lang="en-US" sz="4600">
                <a:latin typeface="+mj-lt"/>
                <a:ea typeface="+mj-ea"/>
              </a:rPr>
              <a:t>C# 7.1</a:t>
            </a:r>
          </a:p>
        </p:txBody>
      </p:sp>
      <p:sp>
        <p:nvSpPr>
          <p:cNvPr id="3" name="Content Placeholder 2">
            <a:extLst>
              <a:ext uri="{FF2B5EF4-FFF2-40B4-BE49-F238E27FC236}">
                <a16:creationId xmlns:a16="http://schemas.microsoft.com/office/drawing/2014/main" id="{774CD80C-3A34-411E-961C-534C8BDB7852}"/>
              </a:ext>
            </a:extLst>
          </p:cNvPr>
          <p:cNvSpPr>
            <a:spLocks noGrp="1"/>
          </p:cNvSpPr>
          <p:nvPr>
            <p:ph sz="half" idx="2"/>
          </p:nvPr>
        </p:nvSpPr>
        <p:spPr/>
        <p:txBody>
          <a:bodyPr>
            <a:normAutofit/>
          </a:bodyPr>
          <a:lstStyle/>
          <a:p>
            <a:r>
              <a:rPr lang="en-US" sz="2100"/>
              <a:t>async  Main method</a:t>
            </a:r>
          </a:p>
          <a:p>
            <a:r>
              <a:rPr lang="en-US" sz="2100"/>
              <a:t>default literal expression</a:t>
            </a:r>
          </a:p>
          <a:p>
            <a:r>
              <a:rPr lang="en-US" sz="2100"/>
              <a:t>Inferred tuple element names</a:t>
            </a:r>
          </a:p>
          <a:p>
            <a:r>
              <a:rPr lang="en-US" sz="2100"/>
              <a:t>Pattern matching on generics</a:t>
            </a:r>
          </a:p>
          <a:p>
            <a:endParaRPr lang="en-US"/>
          </a:p>
        </p:txBody>
      </p:sp>
      <p:sp>
        <p:nvSpPr>
          <p:cNvPr id="6" name="Text Placeholder 5">
            <a:extLst>
              <a:ext uri="{FF2B5EF4-FFF2-40B4-BE49-F238E27FC236}">
                <a16:creationId xmlns:a16="http://schemas.microsoft.com/office/drawing/2014/main" id="{53CE01EF-2F18-412B-86A0-0D8FD2127479}"/>
              </a:ext>
            </a:extLst>
          </p:cNvPr>
          <p:cNvSpPr>
            <a:spLocks noGrp="1"/>
          </p:cNvSpPr>
          <p:nvPr>
            <p:ph type="body" sz="quarter" idx="3"/>
          </p:nvPr>
        </p:nvSpPr>
        <p:spPr/>
        <p:txBody>
          <a:bodyPr/>
          <a:lstStyle/>
          <a:p>
            <a:r>
              <a:rPr lang="en-US" sz="4600">
                <a:latin typeface="+mj-lt"/>
                <a:ea typeface="+mj-ea"/>
              </a:rPr>
              <a:t>C# 7.2</a:t>
            </a:r>
          </a:p>
        </p:txBody>
      </p:sp>
      <p:sp>
        <p:nvSpPr>
          <p:cNvPr id="4" name="Content Placeholder 3">
            <a:extLst>
              <a:ext uri="{FF2B5EF4-FFF2-40B4-BE49-F238E27FC236}">
                <a16:creationId xmlns:a16="http://schemas.microsoft.com/office/drawing/2014/main" id="{15423E0B-1CBE-4EC1-8977-076AD9037E5F}"/>
              </a:ext>
            </a:extLst>
          </p:cNvPr>
          <p:cNvSpPr>
            <a:spLocks noGrp="1"/>
          </p:cNvSpPr>
          <p:nvPr>
            <p:ph sz="quarter" idx="4"/>
          </p:nvPr>
        </p:nvSpPr>
        <p:spPr>
          <a:xfrm>
            <a:off x="6363167" y="2702103"/>
            <a:ext cx="5028976" cy="3043533"/>
          </a:xfrm>
        </p:spPr>
        <p:txBody>
          <a:bodyPr>
            <a:normAutofit/>
          </a:bodyPr>
          <a:lstStyle/>
          <a:p>
            <a:r>
              <a:rPr lang="en-US" sz="2100"/>
              <a:t>“Safe” code enhancements</a:t>
            </a:r>
          </a:p>
          <a:p>
            <a:pPr lvl="1"/>
            <a:r>
              <a:rPr lang="en-US" sz="1900"/>
              <a:t>Example: ref </a:t>
            </a:r>
            <a:r>
              <a:rPr lang="en-US" sz="1900" err="1"/>
              <a:t>readonly</a:t>
            </a:r>
            <a:endParaRPr lang="en-US" sz="1900"/>
          </a:p>
          <a:p>
            <a:r>
              <a:rPr lang="en-US" sz="2100"/>
              <a:t>Non-trailing named arguments</a:t>
            </a:r>
          </a:p>
          <a:p>
            <a:r>
              <a:rPr lang="en-US" sz="2100"/>
              <a:t>Leading numeric underscores</a:t>
            </a:r>
          </a:p>
          <a:p>
            <a:r>
              <a:rPr lang="en-US" sz="2100"/>
              <a:t>private protected (internal/protected)</a:t>
            </a:r>
          </a:p>
        </p:txBody>
      </p:sp>
    </p:spTree>
    <p:extLst>
      <p:ext uri="{BB962C8B-B14F-4D97-AF65-F5344CB8AC3E}">
        <p14:creationId xmlns:p14="http://schemas.microsoft.com/office/powerpoint/2010/main" val="76366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2BA-417B-4D3A-849A-3B91E0BA79AA}"/>
              </a:ext>
            </a:extLst>
          </p:cNvPr>
          <p:cNvSpPr>
            <a:spLocks noGrp="1"/>
          </p:cNvSpPr>
          <p:nvPr>
            <p:ph type="title"/>
          </p:nvPr>
        </p:nvSpPr>
        <p:spPr/>
        <p:txBody>
          <a:bodyPr/>
          <a:lstStyle/>
          <a:p>
            <a:r>
              <a:rPr lang="en-US"/>
              <a:t>And the minor releases…</a:t>
            </a:r>
          </a:p>
        </p:txBody>
      </p:sp>
      <p:sp>
        <p:nvSpPr>
          <p:cNvPr id="5" name="Text Placeholder 4">
            <a:extLst>
              <a:ext uri="{FF2B5EF4-FFF2-40B4-BE49-F238E27FC236}">
                <a16:creationId xmlns:a16="http://schemas.microsoft.com/office/drawing/2014/main" id="{3E9232AB-7A6B-46FE-83A8-BBFA5CE9B3AA}"/>
              </a:ext>
            </a:extLst>
          </p:cNvPr>
          <p:cNvSpPr>
            <a:spLocks noGrp="1"/>
          </p:cNvSpPr>
          <p:nvPr>
            <p:ph type="body" idx="1"/>
          </p:nvPr>
        </p:nvSpPr>
        <p:spPr/>
        <p:txBody>
          <a:bodyPr/>
          <a:lstStyle/>
          <a:p>
            <a:r>
              <a:rPr lang="en-US" sz="4600">
                <a:latin typeface="+mj-lt"/>
                <a:ea typeface="+mj-ea"/>
              </a:rPr>
              <a:t>C# 7.3</a:t>
            </a:r>
          </a:p>
        </p:txBody>
      </p:sp>
      <p:sp>
        <p:nvSpPr>
          <p:cNvPr id="3" name="Content Placeholder 2">
            <a:extLst>
              <a:ext uri="{FF2B5EF4-FFF2-40B4-BE49-F238E27FC236}">
                <a16:creationId xmlns:a16="http://schemas.microsoft.com/office/drawing/2014/main" id="{774CD80C-3A34-411E-961C-534C8BDB7852}"/>
              </a:ext>
            </a:extLst>
          </p:cNvPr>
          <p:cNvSpPr>
            <a:spLocks noGrp="1"/>
          </p:cNvSpPr>
          <p:nvPr>
            <p:ph sz="half" idx="2"/>
          </p:nvPr>
        </p:nvSpPr>
        <p:spPr>
          <a:xfrm>
            <a:off x="1046012" y="2702103"/>
            <a:ext cx="5028975" cy="3043533"/>
          </a:xfrm>
        </p:spPr>
        <p:txBody>
          <a:bodyPr>
            <a:noAutofit/>
          </a:bodyPr>
          <a:lstStyle/>
          <a:p>
            <a:r>
              <a:rPr lang="en-US" sz="2100"/>
              <a:t>More “safe” code enhancements</a:t>
            </a:r>
          </a:p>
          <a:p>
            <a:r>
              <a:rPr lang="en-US" sz="2100"/>
              <a:t>Tuples support == and !=</a:t>
            </a:r>
          </a:p>
          <a:p>
            <a:r>
              <a:rPr lang="en-US" sz="2100"/>
              <a:t>Enum, Delegate &amp; unmanaged constraints</a:t>
            </a:r>
          </a:p>
          <a:p>
            <a:r>
              <a:rPr lang="en-US" sz="2100"/>
              <a:t>Attributes on auto-property’s fields</a:t>
            </a:r>
          </a:p>
          <a:p>
            <a:r>
              <a:rPr lang="en-US" sz="2100"/>
              <a:t>Better overloads</a:t>
            </a:r>
          </a:p>
          <a:p>
            <a:r>
              <a:rPr lang="en-US" sz="2100"/>
              <a:t>Out variables in still more places</a:t>
            </a:r>
          </a:p>
        </p:txBody>
      </p:sp>
      <p:sp>
        <p:nvSpPr>
          <p:cNvPr id="6" name="Text Placeholder 5">
            <a:extLst>
              <a:ext uri="{FF2B5EF4-FFF2-40B4-BE49-F238E27FC236}">
                <a16:creationId xmlns:a16="http://schemas.microsoft.com/office/drawing/2014/main" id="{53CE01EF-2F18-412B-86A0-0D8FD2127479}"/>
              </a:ext>
            </a:extLst>
          </p:cNvPr>
          <p:cNvSpPr>
            <a:spLocks noGrp="1"/>
          </p:cNvSpPr>
          <p:nvPr>
            <p:ph type="body" sz="quarter" idx="3"/>
          </p:nvPr>
        </p:nvSpPr>
        <p:spPr/>
        <p:txBody>
          <a:bodyPr/>
          <a:lstStyle/>
          <a:p>
            <a:endParaRPr lang="en-US" sz="4600">
              <a:latin typeface="+mj-lt"/>
              <a:ea typeface="+mj-ea"/>
            </a:endParaRPr>
          </a:p>
        </p:txBody>
      </p:sp>
      <p:sp>
        <p:nvSpPr>
          <p:cNvPr id="4" name="Content Placeholder 3">
            <a:extLst>
              <a:ext uri="{FF2B5EF4-FFF2-40B4-BE49-F238E27FC236}">
                <a16:creationId xmlns:a16="http://schemas.microsoft.com/office/drawing/2014/main" id="{15423E0B-1CBE-4EC1-8977-076AD9037E5F}"/>
              </a:ext>
            </a:extLst>
          </p:cNvPr>
          <p:cNvSpPr>
            <a:spLocks noGrp="1"/>
          </p:cNvSpPr>
          <p:nvPr>
            <p:ph sz="quarter" idx="4"/>
          </p:nvPr>
        </p:nvSpPr>
        <p:spPr>
          <a:xfrm>
            <a:off x="6363167" y="2702103"/>
            <a:ext cx="5028976" cy="3043533"/>
          </a:xfrm>
        </p:spPr>
        <p:txBody>
          <a:bodyPr>
            <a:normAutofit/>
          </a:bodyPr>
          <a:lstStyle/>
          <a:p>
            <a:endParaRPr lang="en-US" sz="2100"/>
          </a:p>
        </p:txBody>
      </p:sp>
    </p:spTree>
    <p:extLst>
      <p:ext uri="{BB962C8B-B14F-4D97-AF65-F5344CB8AC3E}">
        <p14:creationId xmlns:p14="http://schemas.microsoft.com/office/powerpoint/2010/main" val="138054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2BA-417B-4D3A-849A-3B91E0BA79AA}"/>
              </a:ext>
            </a:extLst>
          </p:cNvPr>
          <p:cNvSpPr>
            <a:spLocks noGrp="1"/>
          </p:cNvSpPr>
          <p:nvPr>
            <p:ph type="title"/>
          </p:nvPr>
        </p:nvSpPr>
        <p:spPr/>
        <p:txBody>
          <a:bodyPr/>
          <a:lstStyle/>
          <a:p>
            <a:r>
              <a:rPr lang="en-US"/>
              <a:t>C# 8.0</a:t>
            </a:r>
          </a:p>
        </p:txBody>
      </p:sp>
      <p:sp>
        <p:nvSpPr>
          <p:cNvPr id="3" name="Content Placeholder 2">
            <a:extLst>
              <a:ext uri="{FF2B5EF4-FFF2-40B4-BE49-F238E27FC236}">
                <a16:creationId xmlns:a16="http://schemas.microsoft.com/office/drawing/2014/main" id="{774CD80C-3A34-411E-961C-534C8BDB7852}"/>
              </a:ext>
            </a:extLst>
          </p:cNvPr>
          <p:cNvSpPr>
            <a:spLocks noGrp="1"/>
          </p:cNvSpPr>
          <p:nvPr>
            <p:ph sz="half" idx="1"/>
          </p:nvPr>
        </p:nvSpPr>
        <p:spPr>
          <a:xfrm>
            <a:off x="913795" y="2076450"/>
            <a:ext cx="4856841" cy="3986546"/>
          </a:xfrm>
        </p:spPr>
        <p:txBody>
          <a:bodyPr>
            <a:normAutofit/>
          </a:bodyPr>
          <a:lstStyle/>
          <a:p>
            <a:r>
              <a:rPr lang="en-US" dirty="0" err="1"/>
              <a:t>readonly</a:t>
            </a:r>
            <a:r>
              <a:rPr lang="en-US" dirty="0"/>
              <a:t> members on structs</a:t>
            </a:r>
          </a:p>
          <a:p>
            <a:r>
              <a:rPr lang="en-US" dirty="0"/>
              <a:t>More pattern matching!</a:t>
            </a:r>
          </a:p>
          <a:p>
            <a:r>
              <a:rPr lang="en-US" dirty="0"/>
              <a:t>using declarations</a:t>
            </a:r>
          </a:p>
          <a:p>
            <a:r>
              <a:rPr lang="en-US" dirty="0"/>
              <a:t>Better (static) local functions</a:t>
            </a:r>
          </a:p>
          <a:p>
            <a:r>
              <a:rPr lang="en-US" dirty="0"/>
              <a:t>Async streams</a:t>
            </a:r>
          </a:p>
          <a:p>
            <a:r>
              <a:rPr lang="en-US" dirty="0"/>
              <a:t>Async disposable</a:t>
            </a:r>
          </a:p>
          <a:p>
            <a:r>
              <a:rPr lang="en-US" dirty="0"/>
              <a:t>Indices and ranges</a:t>
            </a:r>
          </a:p>
          <a:p>
            <a:endParaRPr lang="en-US" dirty="0"/>
          </a:p>
        </p:txBody>
      </p:sp>
      <p:sp>
        <p:nvSpPr>
          <p:cNvPr id="4" name="Content Placeholder 3">
            <a:extLst>
              <a:ext uri="{FF2B5EF4-FFF2-40B4-BE49-F238E27FC236}">
                <a16:creationId xmlns:a16="http://schemas.microsoft.com/office/drawing/2014/main" id="{15423E0B-1CBE-4EC1-8977-076AD9037E5F}"/>
              </a:ext>
            </a:extLst>
          </p:cNvPr>
          <p:cNvSpPr>
            <a:spLocks noGrp="1"/>
          </p:cNvSpPr>
          <p:nvPr>
            <p:ph sz="half" idx="2"/>
          </p:nvPr>
        </p:nvSpPr>
        <p:spPr>
          <a:xfrm>
            <a:off x="6410716" y="2076450"/>
            <a:ext cx="4856841" cy="3622672"/>
          </a:xfrm>
        </p:spPr>
        <p:txBody>
          <a:bodyPr>
            <a:normAutofit/>
          </a:bodyPr>
          <a:lstStyle/>
          <a:p>
            <a:r>
              <a:rPr lang="en-US"/>
              <a:t>Default interface members</a:t>
            </a:r>
          </a:p>
          <a:p>
            <a:r>
              <a:rPr lang="en-US"/>
              <a:t>More “safe” code enhancements</a:t>
            </a:r>
          </a:p>
          <a:p>
            <a:r>
              <a:rPr lang="en-US"/>
              <a:t>Nullable reference types</a:t>
            </a:r>
          </a:p>
          <a:p>
            <a:r>
              <a:rPr lang="en-US"/>
              <a:t>Null coalescing assignment</a:t>
            </a:r>
          </a:p>
          <a:p>
            <a:r>
              <a:rPr lang="en-US"/>
              <a:t>$@“ and @$“ both work</a:t>
            </a:r>
          </a:p>
        </p:txBody>
      </p:sp>
    </p:spTree>
    <p:extLst>
      <p:ext uri="{BB962C8B-B14F-4D97-AF65-F5344CB8AC3E}">
        <p14:creationId xmlns:p14="http://schemas.microsoft.com/office/powerpoint/2010/main" val="425531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DA38-75B7-4CE8-9120-BF722466F8C5}"/>
              </a:ext>
            </a:extLst>
          </p:cNvPr>
          <p:cNvSpPr>
            <a:spLocks noGrp="1"/>
          </p:cNvSpPr>
          <p:nvPr>
            <p:ph type="title"/>
          </p:nvPr>
        </p:nvSpPr>
        <p:spPr/>
        <p:txBody>
          <a:bodyPr/>
          <a:lstStyle/>
          <a:p>
            <a:r>
              <a:rPr lang="en-US"/>
              <a:t>C# 9.0</a:t>
            </a:r>
          </a:p>
        </p:txBody>
      </p:sp>
      <p:sp>
        <p:nvSpPr>
          <p:cNvPr id="3" name="Content Placeholder 2">
            <a:extLst>
              <a:ext uri="{FF2B5EF4-FFF2-40B4-BE49-F238E27FC236}">
                <a16:creationId xmlns:a16="http://schemas.microsoft.com/office/drawing/2014/main" id="{90DDCAA7-649C-440D-827B-96A63C5FD7A9}"/>
              </a:ext>
            </a:extLst>
          </p:cNvPr>
          <p:cNvSpPr>
            <a:spLocks noGrp="1"/>
          </p:cNvSpPr>
          <p:nvPr>
            <p:ph sz="half" idx="1"/>
          </p:nvPr>
        </p:nvSpPr>
        <p:spPr/>
        <p:txBody>
          <a:bodyPr>
            <a:noAutofit/>
          </a:bodyPr>
          <a:lstStyle/>
          <a:p>
            <a:r>
              <a:rPr lang="en-US" sz="2000"/>
              <a:t>Init only properties</a:t>
            </a:r>
          </a:p>
          <a:p>
            <a:r>
              <a:rPr lang="en-US" sz="2000"/>
              <a:t>Records</a:t>
            </a:r>
          </a:p>
          <a:p>
            <a:pPr lvl="1"/>
            <a:r>
              <a:rPr lang="en-US" sz="2000"/>
              <a:t>With expressions</a:t>
            </a:r>
          </a:p>
          <a:p>
            <a:pPr lvl="1"/>
            <a:r>
              <a:rPr lang="en-US" sz="2000"/>
              <a:t>Value based equality</a:t>
            </a:r>
          </a:p>
          <a:p>
            <a:r>
              <a:rPr lang="en-US" sz="2000"/>
              <a:t>Top level programs</a:t>
            </a:r>
          </a:p>
          <a:p>
            <a:r>
              <a:rPr lang="en-US" sz="2000"/>
              <a:t>Logical patterns</a:t>
            </a:r>
          </a:p>
          <a:p>
            <a:r>
              <a:rPr lang="en-US" sz="2000"/>
              <a:t>Extension </a:t>
            </a:r>
            <a:r>
              <a:rPr lang="en-US" sz="2000" err="1"/>
              <a:t>GetEnumerator</a:t>
            </a:r>
            <a:endParaRPr lang="en-US" sz="2000"/>
          </a:p>
          <a:p>
            <a:r>
              <a:rPr lang="en-US" sz="2000"/>
              <a:t>Extending partial</a:t>
            </a:r>
          </a:p>
        </p:txBody>
      </p:sp>
      <p:sp>
        <p:nvSpPr>
          <p:cNvPr id="4" name="Content Placeholder 3">
            <a:extLst>
              <a:ext uri="{FF2B5EF4-FFF2-40B4-BE49-F238E27FC236}">
                <a16:creationId xmlns:a16="http://schemas.microsoft.com/office/drawing/2014/main" id="{FB4D36A5-B49F-4FEF-B68A-72064884BA7E}"/>
              </a:ext>
            </a:extLst>
          </p:cNvPr>
          <p:cNvSpPr>
            <a:spLocks noGrp="1"/>
          </p:cNvSpPr>
          <p:nvPr>
            <p:ph sz="half" idx="2"/>
          </p:nvPr>
        </p:nvSpPr>
        <p:spPr>
          <a:xfrm>
            <a:off x="6410716" y="2076451"/>
            <a:ext cx="5400769" cy="3622672"/>
          </a:xfrm>
        </p:spPr>
        <p:txBody>
          <a:bodyPr>
            <a:noAutofit/>
          </a:bodyPr>
          <a:lstStyle/>
          <a:p>
            <a:r>
              <a:rPr lang="en-US" sz="2000"/>
              <a:t>Improved target-typing</a:t>
            </a:r>
          </a:p>
          <a:p>
            <a:pPr lvl="1"/>
            <a:r>
              <a:rPr lang="en-US" sz="2000"/>
              <a:t>new and ??,  ?: support</a:t>
            </a:r>
          </a:p>
          <a:p>
            <a:r>
              <a:rPr lang="en-US" sz="2000"/>
              <a:t>Covariant returns</a:t>
            </a:r>
          </a:p>
          <a:p>
            <a:r>
              <a:rPr lang="en-US" sz="2000"/>
              <a:t>Parameter null checks !!</a:t>
            </a:r>
          </a:p>
          <a:p>
            <a:r>
              <a:rPr lang="en-US" sz="2000"/>
              <a:t>Lambdas: static and discards</a:t>
            </a:r>
          </a:p>
          <a:p>
            <a:r>
              <a:rPr lang="en-US" sz="2000"/>
              <a:t>Native </a:t>
            </a:r>
            <a:r>
              <a:rPr lang="en-US" sz="2000" err="1"/>
              <a:t>ints</a:t>
            </a:r>
            <a:r>
              <a:rPr lang="en-US" sz="2000"/>
              <a:t>, function pointers</a:t>
            </a:r>
          </a:p>
          <a:p>
            <a:r>
              <a:rPr lang="en-US" sz="2000"/>
              <a:t>Better “safe” code, local functions, patterns</a:t>
            </a:r>
          </a:p>
          <a:p>
            <a:r>
              <a:rPr lang="en-US" sz="2000"/>
              <a:t>Module initializers</a:t>
            </a:r>
          </a:p>
          <a:p>
            <a:endParaRPr lang="en-US" sz="2000"/>
          </a:p>
        </p:txBody>
      </p:sp>
    </p:spTree>
    <p:extLst>
      <p:ext uri="{BB962C8B-B14F-4D97-AF65-F5344CB8AC3E}">
        <p14:creationId xmlns:p14="http://schemas.microsoft.com/office/powerpoint/2010/main" val="393237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B483-88CA-4A6C-B721-A42D2F77456E}"/>
              </a:ext>
            </a:extLst>
          </p:cNvPr>
          <p:cNvSpPr>
            <a:spLocks noGrp="1"/>
          </p:cNvSpPr>
          <p:nvPr>
            <p:ph type="title"/>
          </p:nvPr>
        </p:nvSpPr>
        <p:spPr>
          <a:xfrm>
            <a:off x="913795" y="609600"/>
            <a:ext cx="3706889" cy="1821918"/>
          </a:xfrm>
        </p:spPr>
        <p:txBody>
          <a:bodyPr/>
          <a:lstStyle/>
          <a:p>
            <a:pPr algn="l"/>
            <a:r>
              <a:rPr lang="en-US" dirty="0"/>
              <a:t>The App</a:t>
            </a:r>
          </a:p>
        </p:txBody>
      </p:sp>
      <p:pic>
        <p:nvPicPr>
          <p:cNvPr id="5" name="Content Placeholder 4" descr="View from top of a car speeding along a bridge">
            <a:extLst>
              <a:ext uri="{FF2B5EF4-FFF2-40B4-BE49-F238E27FC236}">
                <a16:creationId xmlns:a16="http://schemas.microsoft.com/office/drawing/2014/main" id="{0740585D-823C-4A5F-9198-DBEE25AE16DA}"/>
              </a:ext>
            </a:extLst>
          </p:cNvPr>
          <p:cNvPicPr>
            <a:picLocks noGrp="1" noChangeAspect="1"/>
          </p:cNvPicPr>
          <p:nvPr>
            <p:ph idx="1"/>
          </p:nvPr>
        </p:nvPicPr>
        <p:blipFill>
          <a:blip r:embed="rId2"/>
          <a:stretch>
            <a:fillRect/>
          </a:stretch>
        </p:blipFill>
        <p:spPr>
          <a:xfrm>
            <a:off x="5780088" y="0"/>
            <a:ext cx="6411912" cy="4808934"/>
          </a:xfrm>
        </p:spPr>
      </p:pic>
      <p:sp>
        <p:nvSpPr>
          <p:cNvPr id="6" name="Text Placeholder 5">
            <a:extLst>
              <a:ext uri="{FF2B5EF4-FFF2-40B4-BE49-F238E27FC236}">
                <a16:creationId xmlns:a16="http://schemas.microsoft.com/office/drawing/2014/main" id="{A88E66FF-6B13-45AA-A29D-7714FC8DE97A}"/>
              </a:ext>
            </a:extLst>
          </p:cNvPr>
          <p:cNvSpPr>
            <a:spLocks noGrp="1"/>
          </p:cNvSpPr>
          <p:nvPr>
            <p:ph type="body" sz="half" idx="2"/>
          </p:nvPr>
        </p:nvSpPr>
        <p:spPr>
          <a:xfrm>
            <a:off x="590400" y="2710617"/>
            <a:ext cx="4831200" cy="3016250"/>
          </a:xfrm>
        </p:spPr>
        <p:txBody>
          <a:bodyPr>
            <a:normAutofit/>
          </a:bodyPr>
          <a:lstStyle/>
          <a:p>
            <a:pPr algn="l"/>
            <a:r>
              <a:rPr lang="en-US" sz="1800" dirty="0"/>
              <a:t>Extends a sample Bill Wagner began</a:t>
            </a:r>
          </a:p>
          <a:p>
            <a:pPr algn="l"/>
            <a:r>
              <a:rPr lang="en-US" sz="1800" dirty="0"/>
              <a:t>Toll bridge charging is a bit complicated…</a:t>
            </a:r>
          </a:p>
          <a:p>
            <a:pPr algn="l"/>
            <a:r>
              <a:rPr lang="en-US" i="1" dirty="0"/>
              <a:t>(actually, we have no idea how it works; </a:t>
            </a:r>
            <a:br>
              <a:rPr lang="en-US" i="1" dirty="0"/>
            </a:br>
            <a:r>
              <a:rPr lang="en-US" i="1" dirty="0"/>
              <a:t>the signs tell us what it costs)</a:t>
            </a:r>
          </a:p>
        </p:txBody>
      </p:sp>
      <p:sp>
        <p:nvSpPr>
          <p:cNvPr id="12" name="Text Placeholder 5">
            <a:extLst>
              <a:ext uri="{FF2B5EF4-FFF2-40B4-BE49-F238E27FC236}">
                <a16:creationId xmlns:a16="http://schemas.microsoft.com/office/drawing/2014/main" id="{8DCDD04D-4EEB-4A85-A1D7-BAD427A3796F}"/>
              </a:ext>
            </a:extLst>
          </p:cNvPr>
          <p:cNvSpPr txBox="1">
            <a:spLocks/>
          </p:cNvSpPr>
          <p:nvPr/>
        </p:nvSpPr>
        <p:spPr>
          <a:xfrm>
            <a:off x="590400" y="5178941"/>
            <a:ext cx="11282400" cy="14652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l" defTabSz="457200" rtl="0" eaLnBrk="1" latinLnBrk="0" hangingPunct="1">
              <a:spcBef>
                <a:spcPct val="20000"/>
              </a:spcBef>
              <a:spcAft>
                <a:spcPts val="600"/>
              </a:spcAft>
              <a:buClr>
                <a:schemeClr val="tx2"/>
              </a:buClr>
              <a:buSzPct val="70000"/>
              <a:buFont typeface="Wingdings 2" charset="2"/>
              <a:buNone/>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914400" indent="0" algn="l" defTabSz="457200" rtl="0" eaLnBrk="1" latinLnBrk="0" hangingPunct="1">
              <a:spcBef>
                <a:spcPct val="20000"/>
              </a:spcBef>
              <a:spcAft>
                <a:spcPts val="600"/>
              </a:spcAft>
              <a:buClr>
                <a:schemeClr val="tx2"/>
              </a:buClr>
              <a:buSzPct val="70000"/>
              <a:buFont typeface="Wingdings 2" charset="2"/>
              <a:buNone/>
              <a:defRPr sz="1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71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8288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2860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7432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2004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657600" indent="0" algn="l" defTabSz="457200" rtl="0" eaLnBrk="1" latinLnBrk="0" hangingPunct="1">
              <a:spcBef>
                <a:spcPct val="20000"/>
              </a:spcBef>
              <a:spcAft>
                <a:spcPts val="600"/>
              </a:spcAft>
              <a:buClr>
                <a:schemeClr val="tx2"/>
              </a:buClr>
              <a:buSzPct val="70000"/>
              <a:buFont typeface="Wingdings 2" charset="2"/>
              <a:buNone/>
              <a:defRPr sz="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r>
              <a:rPr lang="en-US" dirty="0">
                <a:hlinkClick r:id="rId3"/>
              </a:rPr>
              <a:t>Tutorial: Build algorithms with pattern matching | Microsoft Docs</a:t>
            </a:r>
            <a:endParaRPr lang="en-US" dirty="0"/>
          </a:p>
          <a:p>
            <a:pPr algn="l"/>
            <a:r>
              <a:rPr lang="en-US" dirty="0"/>
              <a:t>https://docs.microsoft.com/en-us/dotnet/csharp/tutorials/pattern-matching</a:t>
            </a:r>
          </a:p>
        </p:txBody>
      </p:sp>
    </p:spTree>
    <p:extLst>
      <p:ext uri="{BB962C8B-B14F-4D97-AF65-F5344CB8AC3E}">
        <p14:creationId xmlns:p14="http://schemas.microsoft.com/office/powerpoint/2010/main" val="399074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4F23-1402-44AB-85C7-ACC3A845A74B}"/>
              </a:ext>
            </a:extLst>
          </p:cNvPr>
          <p:cNvSpPr>
            <a:spLocks noGrp="1"/>
          </p:cNvSpPr>
          <p:nvPr>
            <p:ph type="title"/>
          </p:nvPr>
        </p:nvSpPr>
        <p:spPr/>
        <p:txBody>
          <a:bodyPr/>
          <a:lstStyle/>
          <a:p>
            <a:r>
              <a:rPr lang="en-US"/>
              <a:t>Theme: Code simplification</a:t>
            </a:r>
          </a:p>
        </p:txBody>
      </p:sp>
      <p:sp>
        <p:nvSpPr>
          <p:cNvPr id="5" name="Content Placeholder 4">
            <a:extLst>
              <a:ext uri="{FF2B5EF4-FFF2-40B4-BE49-F238E27FC236}">
                <a16:creationId xmlns:a16="http://schemas.microsoft.com/office/drawing/2014/main" id="{1EB34F04-B732-43BF-8CDC-FF9CE6814A73}"/>
              </a:ext>
            </a:extLst>
          </p:cNvPr>
          <p:cNvSpPr>
            <a:spLocks noGrp="1"/>
          </p:cNvSpPr>
          <p:nvPr>
            <p:ph idx="1"/>
          </p:nvPr>
        </p:nvSpPr>
        <p:spPr>
          <a:xfrm>
            <a:off x="763256" y="1597200"/>
            <a:ext cx="10654840" cy="4276549"/>
          </a:xfrm>
        </p:spPr>
        <p:txBody>
          <a:bodyPr>
            <a:normAutofit lnSpcReduction="10000"/>
          </a:bodyPr>
          <a:lstStyle/>
          <a:p>
            <a:r>
              <a:rPr lang="en-US" dirty="0"/>
              <a:t>Auto-implemented props: </a:t>
            </a:r>
            <a:r>
              <a:rPr lang="en-US" sz="1800" dirty="0" err="1">
                <a:solidFill>
                  <a:srgbClr val="F4FAC6"/>
                </a:solidFill>
                <a:latin typeface="Consolas" panose="020B0609020204030204" pitchFamily="49" charset="0"/>
              </a:rPr>
              <a:t>BillingSystem.Account</a:t>
            </a:r>
            <a:endParaRPr lang="en-US" sz="1800" dirty="0">
              <a:solidFill>
                <a:srgbClr val="F4FAC6"/>
              </a:solidFill>
              <a:latin typeface="Consolas" panose="020B0609020204030204" pitchFamily="49" charset="0"/>
            </a:endParaRPr>
          </a:p>
          <a:p>
            <a:r>
              <a:rPr lang="en-US" dirty="0"/>
              <a:t>Expression bodies: </a:t>
            </a:r>
            <a:r>
              <a:rPr lang="en-US" sz="1800" dirty="0" err="1">
                <a:solidFill>
                  <a:srgbClr val="F4FAC6"/>
                </a:solidFill>
                <a:latin typeface="Consolas" panose="020B0609020204030204" pitchFamily="49" charset="0"/>
              </a:rPr>
              <a:t>BillingSystem.Account.State</a:t>
            </a:r>
            <a:endParaRPr lang="en-US" sz="1800" dirty="0">
              <a:solidFill>
                <a:srgbClr val="F4FAC6"/>
              </a:solidFill>
              <a:latin typeface="Consolas" panose="020B0609020204030204" pitchFamily="49" charset="0"/>
            </a:endParaRPr>
          </a:p>
          <a:p>
            <a:r>
              <a:rPr lang="en-US" dirty="0"/>
              <a:t>Index and Range: </a:t>
            </a:r>
            <a:r>
              <a:rPr lang="en-US" sz="1800" dirty="0" err="1">
                <a:solidFill>
                  <a:srgbClr val="F4FAC6"/>
                </a:solidFill>
                <a:latin typeface="Consolas" panose="020B0609020204030204" pitchFamily="49" charset="0"/>
              </a:rPr>
              <a:t>BillingSystem.Account.State</a:t>
            </a:r>
            <a:endParaRPr lang="en-US" sz="1800" dirty="0">
              <a:solidFill>
                <a:srgbClr val="F4FAC6"/>
              </a:solidFill>
              <a:latin typeface="Consolas" panose="020B0609020204030204" pitchFamily="49" charset="0"/>
            </a:endParaRPr>
          </a:p>
          <a:p>
            <a:r>
              <a:rPr lang="en-US" dirty="0"/>
              <a:t>Target type new: </a:t>
            </a:r>
            <a:r>
              <a:rPr lang="en-US" sz="1800" dirty="0">
                <a:solidFill>
                  <a:srgbClr val="F4FAC6"/>
                </a:solidFill>
                <a:latin typeface="Consolas" panose="020B0609020204030204" pitchFamily="49" charset="0"/>
              </a:rPr>
              <a:t>BillingSystem.</a:t>
            </a:r>
            <a:r>
              <a:rPr lang="en-US" sz="1800" dirty="0" err="1">
                <a:solidFill>
                  <a:srgbClr val="F4FAC6"/>
                </a:solidFill>
                <a:latin typeface="Consolas" panose="020B0609020204030204" pitchFamily="49" charset="0"/>
              </a:rPr>
              <a:t>AccountList</a:t>
            </a:r>
            <a:r>
              <a:rPr lang="en-US" sz="1800" dirty="0">
                <a:solidFill>
                  <a:srgbClr val="F4FAC6"/>
                </a:solidFill>
                <a:latin typeface="Consolas" panose="020B0609020204030204" pitchFamily="49" charset="0"/>
              </a:rPr>
              <a:t>._random</a:t>
            </a:r>
          </a:p>
          <a:p>
            <a:r>
              <a:rPr lang="en-US" dirty="0"/>
              <a:t>Object, collection, dictionary initializers: </a:t>
            </a:r>
            <a:r>
              <a:rPr lang="en-US" sz="1800" dirty="0" err="1">
                <a:solidFill>
                  <a:srgbClr val="F4FAC6"/>
                </a:solidFill>
                <a:latin typeface="Consolas" panose="020B0609020204030204" pitchFamily="49" charset="0"/>
              </a:rPr>
              <a:t>BillingSystem.AccountList.FetchAccounts</a:t>
            </a:r>
            <a:endParaRPr lang="en-US" sz="1800" dirty="0">
              <a:solidFill>
                <a:srgbClr val="F4FAC6"/>
              </a:solidFill>
              <a:latin typeface="Consolas" panose="020B0609020204030204" pitchFamily="49" charset="0"/>
            </a:endParaRPr>
          </a:p>
          <a:p>
            <a:r>
              <a:rPr lang="en-US" dirty="0"/>
              <a:t>Out variable declarations: </a:t>
            </a:r>
            <a:r>
              <a:rPr lang="en-US" sz="1800" dirty="0" err="1">
                <a:solidFill>
                  <a:srgbClr val="F4FAC6"/>
                </a:solidFill>
                <a:latin typeface="Consolas" panose="020B0609020204030204" pitchFamily="49" charset="0"/>
              </a:rPr>
              <a:t>BillingSystem.AccountList.LookupAccountAsync</a:t>
            </a:r>
            <a:endParaRPr lang="en-US" sz="1800" dirty="0">
              <a:solidFill>
                <a:srgbClr val="F4FAC6"/>
              </a:solidFill>
              <a:latin typeface="Consolas" panose="020B0609020204030204" pitchFamily="49" charset="0"/>
            </a:endParaRPr>
          </a:p>
          <a:p>
            <a:r>
              <a:rPr lang="en-US" dirty="0"/>
              <a:t>Conditional and throw expressions</a:t>
            </a:r>
            <a:r>
              <a:rPr lang="en-US" sz="1800" dirty="0">
                <a:solidFill>
                  <a:srgbClr val="F4FAC6"/>
                </a:solidFill>
                <a:latin typeface="Consolas" panose="020B0609020204030204" pitchFamily="49" charset="0"/>
              </a:rPr>
              <a:t>: </a:t>
            </a:r>
            <a:r>
              <a:rPr lang="en-US" sz="1800" dirty="0" err="1">
                <a:solidFill>
                  <a:srgbClr val="F4FAC6"/>
                </a:solidFill>
                <a:latin typeface="Consolas" panose="020B0609020204030204" pitchFamily="49" charset="0"/>
              </a:rPr>
              <a:t>BillingSystem.AccountList.LookupAccountAsync</a:t>
            </a:r>
            <a:endParaRPr lang="en-US" sz="1800" dirty="0">
              <a:solidFill>
                <a:srgbClr val="F4FAC6"/>
              </a:solidFill>
              <a:latin typeface="Consolas" panose="020B0609020204030204" pitchFamily="49" charset="0"/>
            </a:endParaRPr>
          </a:p>
          <a:p>
            <a:pPr lvl="1"/>
            <a:r>
              <a:rPr lang="en-US" sz="1600" dirty="0">
                <a:solidFill>
                  <a:srgbClr val="F4FAC6"/>
                </a:solidFill>
                <a:latin typeface="Consolas" panose="020B0609020204030204" pitchFamily="49" charset="0"/>
              </a:rPr>
              <a:t>Return to FetchAccounts4</a:t>
            </a:r>
          </a:p>
        </p:txBody>
      </p:sp>
    </p:spTree>
    <p:extLst>
      <p:ext uri="{BB962C8B-B14F-4D97-AF65-F5344CB8AC3E}">
        <p14:creationId xmlns:p14="http://schemas.microsoft.com/office/powerpoint/2010/main" val="185134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4F23-1402-44AB-85C7-ACC3A845A74B}"/>
              </a:ext>
            </a:extLst>
          </p:cNvPr>
          <p:cNvSpPr>
            <a:spLocks noGrp="1"/>
          </p:cNvSpPr>
          <p:nvPr>
            <p:ph type="title"/>
          </p:nvPr>
        </p:nvSpPr>
        <p:spPr/>
        <p:txBody>
          <a:bodyPr/>
          <a:lstStyle/>
          <a:p>
            <a:r>
              <a:rPr lang="en-US"/>
              <a:t>Theme: Code simplification</a:t>
            </a:r>
          </a:p>
        </p:txBody>
      </p:sp>
      <p:sp>
        <p:nvSpPr>
          <p:cNvPr id="5" name="Content Placeholder 4">
            <a:extLst>
              <a:ext uri="{FF2B5EF4-FFF2-40B4-BE49-F238E27FC236}">
                <a16:creationId xmlns:a16="http://schemas.microsoft.com/office/drawing/2014/main" id="{1EB34F04-B732-43BF-8CDC-FF9CE6814A73}"/>
              </a:ext>
            </a:extLst>
          </p:cNvPr>
          <p:cNvSpPr>
            <a:spLocks noGrp="1"/>
          </p:cNvSpPr>
          <p:nvPr>
            <p:ph idx="1"/>
          </p:nvPr>
        </p:nvSpPr>
        <p:spPr>
          <a:xfrm>
            <a:off x="763256" y="1597200"/>
            <a:ext cx="10654840" cy="4276549"/>
          </a:xfrm>
        </p:spPr>
        <p:txBody>
          <a:bodyPr>
            <a:normAutofit/>
          </a:bodyPr>
          <a:lstStyle/>
          <a:p>
            <a:r>
              <a:rPr lang="en-US" dirty="0"/>
              <a:t>Local functions (and static): </a:t>
            </a:r>
            <a:r>
              <a:rPr lang="en-US" sz="1800" dirty="0" err="1">
                <a:solidFill>
                  <a:srgbClr val="F4FAC6"/>
                </a:solidFill>
                <a:latin typeface="Consolas" panose="020B0609020204030204" pitchFamily="49" charset="0"/>
              </a:rPr>
              <a:t>BillingSystem.AccountList.GenerateTestLicense</a:t>
            </a:r>
            <a:endParaRPr lang="en-US" sz="1800" dirty="0">
              <a:solidFill>
                <a:srgbClr val="F4FAC6"/>
              </a:solidFill>
              <a:latin typeface="Consolas" panose="020B0609020204030204" pitchFamily="49" charset="0"/>
            </a:endParaRPr>
          </a:p>
          <a:p>
            <a:r>
              <a:rPr lang="en-US" dirty="0"/>
              <a:t>String interpolation: </a:t>
            </a:r>
            <a:r>
              <a:rPr lang="en-US" sz="1800" dirty="0" err="1">
                <a:solidFill>
                  <a:srgbClr val="F4FAC6"/>
                </a:solidFill>
                <a:latin typeface="Consolas" panose="020B0609020204030204" pitchFamily="49" charset="0"/>
              </a:rPr>
              <a:t>TollCollectorLib.TollSystem.ChargeTollAsync</a:t>
            </a:r>
            <a:endParaRPr lang="en-US" sz="1800" dirty="0">
              <a:solidFill>
                <a:srgbClr val="F4FAC6"/>
              </a:solidFill>
              <a:latin typeface="Consolas" panose="020B0609020204030204" pitchFamily="49" charset="0"/>
            </a:endParaRPr>
          </a:p>
          <a:p>
            <a:r>
              <a:rPr lang="en-US" dirty="0"/>
              <a:t>using declaration: </a:t>
            </a:r>
            <a:r>
              <a:rPr lang="en-US" sz="1800" dirty="0" err="1">
                <a:solidFill>
                  <a:srgbClr val="F4FAC6"/>
                </a:solidFill>
                <a:latin typeface="Consolas" panose="020B0609020204030204" pitchFamily="49" charset="0"/>
              </a:rPr>
              <a:t>Common.WriterWrapper.WriteLinesToFile</a:t>
            </a:r>
            <a:endParaRPr lang="en-US" sz="1800" dirty="0">
              <a:solidFill>
                <a:srgbClr val="F4FAC6"/>
              </a:solidFill>
              <a:latin typeface="Consolas" panose="020B0609020204030204" pitchFamily="49" charset="0"/>
            </a:endParaRPr>
          </a:p>
          <a:p>
            <a:r>
              <a:rPr lang="en-US" sz="2200" dirty="0"/>
              <a:t>Binary literals and digit separators: </a:t>
            </a:r>
            <a:r>
              <a:rPr lang="en-US" sz="1800" dirty="0" err="1">
                <a:solidFill>
                  <a:srgbClr val="F4FAC6"/>
                </a:solidFill>
                <a:latin typeface="Consolas" panose="020B0609020204030204" pitchFamily="49" charset="0"/>
              </a:rPr>
              <a:t>Common.LogLevel</a:t>
            </a:r>
            <a:endParaRPr lang="en-US" sz="1800" dirty="0">
              <a:solidFill>
                <a:srgbClr val="F4FAC6"/>
              </a:solidFill>
              <a:latin typeface="Consolas" panose="020B0609020204030204" pitchFamily="49" charset="0"/>
            </a:endParaRPr>
          </a:p>
          <a:p>
            <a:r>
              <a:rPr lang="en-US" dirty="0"/>
              <a:t>Clean up all messages </a:t>
            </a:r>
          </a:p>
        </p:txBody>
      </p:sp>
    </p:spTree>
    <p:extLst>
      <p:ext uri="{BB962C8B-B14F-4D97-AF65-F5344CB8AC3E}">
        <p14:creationId xmlns:p14="http://schemas.microsoft.com/office/powerpoint/2010/main" val="81145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8288-BCB1-4C30-98B5-2CB3CD2C088C}"/>
              </a:ext>
            </a:extLst>
          </p:cNvPr>
          <p:cNvSpPr>
            <a:spLocks noGrp="1"/>
          </p:cNvSpPr>
          <p:nvPr>
            <p:ph type="title"/>
          </p:nvPr>
        </p:nvSpPr>
        <p:spPr/>
        <p:txBody>
          <a:bodyPr/>
          <a:lstStyle/>
          <a:p>
            <a:r>
              <a:rPr lang="en-US" dirty="0"/>
              <a:t>Not currently covered - simplify</a:t>
            </a:r>
          </a:p>
        </p:txBody>
      </p:sp>
      <p:sp>
        <p:nvSpPr>
          <p:cNvPr id="3" name="Content Placeholder 2">
            <a:extLst>
              <a:ext uri="{FF2B5EF4-FFF2-40B4-BE49-F238E27FC236}">
                <a16:creationId xmlns:a16="http://schemas.microsoft.com/office/drawing/2014/main" id="{FB3A5C31-36C2-4DF4-B995-66EE2492A1AF}"/>
              </a:ext>
            </a:extLst>
          </p:cNvPr>
          <p:cNvSpPr>
            <a:spLocks noGrp="1"/>
          </p:cNvSpPr>
          <p:nvPr>
            <p:ph idx="1"/>
          </p:nvPr>
        </p:nvSpPr>
        <p:spPr/>
        <p:txBody>
          <a:bodyPr/>
          <a:lstStyle/>
          <a:p>
            <a:r>
              <a:rPr lang="en-US" dirty="0"/>
              <a:t>using static</a:t>
            </a:r>
          </a:p>
          <a:p>
            <a:r>
              <a:rPr lang="en-US" dirty="0"/>
              <a:t>Default literal</a:t>
            </a:r>
          </a:p>
          <a:p>
            <a:endParaRPr lang="en-US" dirty="0"/>
          </a:p>
        </p:txBody>
      </p:sp>
    </p:spTree>
    <p:extLst>
      <p:ext uri="{BB962C8B-B14F-4D97-AF65-F5344CB8AC3E}">
        <p14:creationId xmlns:p14="http://schemas.microsoft.com/office/powerpoint/2010/main" val="372124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3A2A2-751C-416A-9212-65C5661357E0}"/>
              </a:ext>
            </a:extLst>
          </p:cNvPr>
          <p:cNvSpPr>
            <a:spLocks noGrp="1"/>
          </p:cNvSpPr>
          <p:nvPr>
            <p:ph type="ctrTitle"/>
          </p:nvPr>
        </p:nvSpPr>
        <p:spPr/>
        <p:txBody>
          <a:bodyPr/>
          <a:lstStyle/>
          <a:p>
            <a:r>
              <a:rPr lang="en-US" dirty="0"/>
              <a:t>Break</a:t>
            </a:r>
          </a:p>
        </p:txBody>
      </p:sp>
      <p:sp>
        <p:nvSpPr>
          <p:cNvPr id="6" name="Subtitle 5">
            <a:extLst>
              <a:ext uri="{FF2B5EF4-FFF2-40B4-BE49-F238E27FC236}">
                <a16:creationId xmlns:a16="http://schemas.microsoft.com/office/drawing/2014/main" id="{6AF59944-25BD-4B27-9422-EEFD0A67E9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6457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E781-72C2-4B2B-BFCC-7BE5C2A04E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54C102-596B-4DBB-9125-EAACE8AFA3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C7D71E-903B-4A4D-90F9-2CF518FEDCF8}"/>
              </a:ext>
            </a:extLst>
          </p:cNvPr>
          <p:cNvPicPr>
            <a:picLocks noChangeAspect="1"/>
          </p:cNvPicPr>
          <p:nvPr/>
        </p:nvPicPr>
        <p:blipFill>
          <a:blip r:embed="rId2"/>
          <a:stretch>
            <a:fillRect/>
          </a:stretch>
        </p:blipFill>
        <p:spPr>
          <a:xfrm>
            <a:off x="10488" y="0"/>
            <a:ext cx="12171024" cy="6858000"/>
          </a:xfrm>
          <a:prstGeom prst="rect">
            <a:avLst/>
          </a:prstGeom>
        </p:spPr>
      </p:pic>
    </p:spTree>
    <p:extLst>
      <p:ext uri="{BB962C8B-B14F-4D97-AF65-F5344CB8AC3E}">
        <p14:creationId xmlns:p14="http://schemas.microsoft.com/office/powerpoint/2010/main" val="275875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a:t>C# </a:t>
            </a:r>
            <a:br>
              <a:rPr lang="en-US" sz="4000"/>
            </a:br>
            <a:r>
              <a:rPr lang="en-US" sz="4000"/>
              <a:t>From 6 to10</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70000" lnSpcReduction="20000"/>
          </a:bodyPr>
          <a:lstStyle/>
          <a:p>
            <a:pPr algn="l"/>
            <a:r>
              <a:rPr lang="en-US" sz="2300">
                <a:solidFill>
                  <a:srgbClr val="5792BA"/>
                </a:solidFill>
              </a:rPr>
              <a:t>Kathleen Dollard</a:t>
            </a:r>
          </a:p>
          <a:p>
            <a:pPr algn="l"/>
            <a:r>
              <a:rPr lang="en-US">
                <a:solidFill>
                  <a:srgbClr val="5792BA"/>
                </a:solidFill>
              </a:rPr>
              <a:t>Kendra Havens</a:t>
            </a:r>
          </a:p>
          <a:p>
            <a:pPr algn="l"/>
            <a:r>
              <a:rPr lang="en-US" sz="2300">
                <a:solidFill>
                  <a:srgbClr val="5792BA"/>
                </a:solidFill>
              </a:rPr>
              <a:t>And Friends</a:t>
            </a:r>
          </a:p>
        </p:txBody>
      </p:sp>
    </p:spTree>
    <p:extLst>
      <p:ext uri="{BB962C8B-B14F-4D97-AF65-F5344CB8AC3E}">
        <p14:creationId xmlns:p14="http://schemas.microsoft.com/office/powerpoint/2010/main" val="158312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0C88-20FB-4470-9348-B0160EF2A918}"/>
              </a:ext>
            </a:extLst>
          </p:cNvPr>
          <p:cNvSpPr>
            <a:spLocks noGrp="1"/>
          </p:cNvSpPr>
          <p:nvPr>
            <p:ph type="title"/>
          </p:nvPr>
        </p:nvSpPr>
        <p:spPr/>
        <p:txBody>
          <a:bodyPr>
            <a:normAutofit fontScale="90000"/>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Theme: Productivity (simplify your experience)</a:t>
            </a:r>
            <a:endParaRPr lang="en-US"/>
          </a:p>
        </p:txBody>
      </p:sp>
      <p:sp>
        <p:nvSpPr>
          <p:cNvPr id="3" name="Content Placeholder 2">
            <a:extLst>
              <a:ext uri="{FF2B5EF4-FFF2-40B4-BE49-F238E27FC236}">
                <a16:creationId xmlns:a16="http://schemas.microsoft.com/office/drawing/2014/main" id="{DAD85FDC-CF76-4A0A-BEB2-5A721A47683A}"/>
              </a:ext>
            </a:extLst>
          </p:cNvPr>
          <p:cNvSpPr>
            <a:spLocks noGrp="1"/>
          </p:cNvSpPr>
          <p:nvPr>
            <p:ph idx="1"/>
          </p:nvPr>
        </p:nvSpPr>
        <p:spPr/>
        <p:txBody>
          <a:bodyPr/>
          <a:lstStyle/>
          <a:p>
            <a:r>
              <a:rPr lang="en-US" err="1"/>
              <a:t>Codefixes</a:t>
            </a:r>
            <a:r>
              <a:rPr lang="en-US"/>
              <a:t> and refactorings</a:t>
            </a:r>
          </a:p>
          <a:p>
            <a:r>
              <a:rPr lang="en-US"/>
              <a:t>General tooling tips!</a:t>
            </a:r>
          </a:p>
          <a:p>
            <a:r>
              <a:rPr lang="en-US"/>
              <a:t>.NET 5 analyzers</a:t>
            </a:r>
          </a:p>
          <a:p>
            <a:r>
              <a:rPr lang="en-US"/>
              <a:t>Analysis levels</a:t>
            </a:r>
          </a:p>
          <a:p>
            <a:r>
              <a:rPr lang="en-US"/>
              <a:t>Editorconfig</a:t>
            </a:r>
          </a:p>
        </p:txBody>
      </p:sp>
    </p:spTree>
    <p:extLst>
      <p:ext uri="{BB962C8B-B14F-4D97-AF65-F5344CB8AC3E}">
        <p14:creationId xmlns:p14="http://schemas.microsoft.com/office/powerpoint/2010/main" val="257942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5A2F-6250-45E0-9AB9-24815529C2D6}"/>
              </a:ext>
            </a:extLst>
          </p:cNvPr>
          <p:cNvSpPr>
            <a:spLocks noGrp="1"/>
          </p:cNvSpPr>
          <p:nvPr>
            <p:ph type="title"/>
          </p:nvPr>
        </p:nvSpPr>
        <p:spPr>
          <a:xfrm>
            <a:off x="834013" y="1115568"/>
            <a:ext cx="3487616" cy="4626864"/>
          </a:xfrm>
        </p:spPr>
        <p:txBody>
          <a:bodyPr>
            <a:normAutofit/>
          </a:bodyPr>
          <a:lstStyle/>
          <a:p>
            <a:pPr algn="l"/>
            <a:r>
              <a:rPr lang="en-US" sz="3600">
                <a:ln>
                  <a:solidFill>
                    <a:prstClr val="black">
                      <a:lumMod val="75000"/>
                      <a:lumOff val="25000"/>
                      <a:alpha val="10000"/>
                    </a:prstClr>
                  </a:solidFill>
                </a:ln>
                <a:effectLst>
                  <a:outerShdw blurRad="9525" dist="25400" dir="14640000" algn="tl" rotWithShape="0">
                    <a:prstClr val="black">
                      <a:alpha val="30000"/>
                    </a:prstClr>
                  </a:outerShdw>
                </a:effectLst>
              </a:rPr>
              <a:t>Analyzers</a:t>
            </a:r>
            <a:endParaRPr lang="en-US" sz="3600"/>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766BA4-7DEC-45B3-A8C7-836400DD3AC1}"/>
              </a:ext>
            </a:extLst>
          </p:cNvPr>
          <p:cNvSpPr>
            <a:spLocks noGrp="1"/>
          </p:cNvSpPr>
          <p:nvPr>
            <p:ph idx="1"/>
          </p:nvPr>
        </p:nvSpPr>
        <p:spPr>
          <a:xfrm>
            <a:off x="5105398" y="1115568"/>
            <a:ext cx="6245352" cy="4626864"/>
          </a:xfrm>
        </p:spPr>
        <p:txBody>
          <a:bodyPr anchor="ct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Installable from NuGet, included in .NET 5 (some)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Catch common mistakes or errors in IDE, command line, or CI builds</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Some provide fixes through IDE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Configurable through </a:t>
            </a:r>
            <a:r>
              <a:rPr lang="en-US" err="1">
                <a:ln>
                  <a:solidFill>
                    <a:prstClr val="black">
                      <a:lumMod val="75000"/>
                      <a:lumOff val="25000"/>
                      <a:alpha val="10000"/>
                    </a:prstClr>
                  </a:solidFill>
                </a:ln>
                <a:effectLst>
                  <a:outerShdw blurRad="9525" dist="25400" dir="14640000" algn="tl" rotWithShape="0">
                    <a:prstClr val="black">
                      <a:alpha val="30000"/>
                    </a:prstClr>
                  </a:outerShdw>
                </a:effectLst>
              </a:rPr>
              <a:t>editorconfig</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Public API for providing own analyzers/</a:t>
            </a:r>
            <a:r>
              <a:rPr lang="en-US" err="1">
                <a:ln>
                  <a:solidFill>
                    <a:prstClr val="black">
                      <a:lumMod val="75000"/>
                      <a:lumOff val="25000"/>
                      <a:alpha val="10000"/>
                    </a:prstClr>
                  </a:solidFill>
                </a:ln>
                <a:effectLst>
                  <a:outerShdw blurRad="9525" dist="25400" dir="14640000" algn="tl" rotWithShape="0">
                    <a:prstClr val="black">
                      <a:alpha val="30000"/>
                    </a:prstClr>
                  </a:outerShdw>
                </a:effectLst>
              </a:rPr>
              <a:t>codefixes</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695128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Analysis Levels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838200" y="1825625"/>
            <a:ext cx="5430625" cy="4351338"/>
          </a:xfrm>
        </p:spPr>
        <p:txBody>
          <a:bodyPr>
            <a:normAutofit/>
          </a:bodyPr>
          <a:lstStyle/>
          <a:p>
            <a:r>
              <a:rPr lang="en-US" sz="2000"/>
              <a:t>Use when you need them</a:t>
            </a:r>
          </a:p>
          <a:p>
            <a:r>
              <a:rPr lang="en-US" sz="2000"/>
              <a:t>You can use .NET 5 analyzers even with projects that target an earlier framework</a:t>
            </a:r>
          </a:p>
        </p:txBody>
      </p:sp>
      <p:pic>
        <p:nvPicPr>
          <p:cNvPr id="4" name="Picture 3">
            <a:extLst>
              <a:ext uri="{FF2B5EF4-FFF2-40B4-BE49-F238E27FC236}">
                <a16:creationId xmlns:a16="http://schemas.microsoft.com/office/drawing/2014/main" id="{9A85E2E4-CCAC-4964-B293-1FC3AD08594C}"/>
              </a:ext>
            </a:extLst>
          </p:cNvPr>
          <p:cNvPicPr>
            <a:picLocks noChangeAspect="1"/>
          </p:cNvPicPr>
          <p:nvPr/>
        </p:nvPicPr>
        <p:blipFill>
          <a:blip r:embed="rId2"/>
          <a:stretch>
            <a:fillRect/>
          </a:stretch>
        </p:blipFill>
        <p:spPr>
          <a:xfrm>
            <a:off x="803650" y="3429000"/>
            <a:ext cx="5289176" cy="2142451"/>
          </a:xfrm>
          <a:prstGeom prst="rect">
            <a:avLst/>
          </a:prstGeom>
        </p:spPr>
      </p:pic>
      <p:graphicFrame>
        <p:nvGraphicFramePr>
          <p:cNvPr id="8" name="Table 7">
            <a:extLst>
              <a:ext uri="{FF2B5EF4-FFF2-40B4-BE49-F238E27FC236}">
                <a16:creationId xmlns:a16="http://schemas.microsoft.com/office/drawing/2014/main" id="{9B4DF4CB-9F3B-443C-9D5A-C01D8323034D}"/>
              </a:ext>
            </a:extLst>
          </p:cNvPr>
          <p:cNvGraphicFramePr/>
          <p:nvPr/>
        </p:nvGraphicFramePr>
        <p:xfrm>
          <a:off x="6389688" y="2455110"/>
          <a:ext cx="5219700" cy="2793920"/>
        </p:xfrm>
        <a:graphic>
          <a:graphicData uri="http://schemas.openxmlformats.org/drawingml/2006/table">
            <a:tbl>
              <a:tblPr firstRow="1" bandRow="1">
                <a:tableStyleId>{3B4B98B0-60AC-42C2-AFA5-B58CD77FA1E5}</a:tableStyleId>
              </a:tblPr>
              <a:tblGrid>
                <a:gridCol w="2989583">
                  <a:extLst>
                    <a:ext uri="{9D8B030D-6E8A-4147-A177-3AD203B41FA5}">
                      <a16:colId xmlns:a16="http://schemas.microsoft.com/office/drawing/2014/main" val="2226658702"/>
                    </a:ext>
                  </a:extLst>
                </a:gridCol>
                <a:gridCol w="2230117">
                  <a:extLst>
                    <a:ext uri="{9D8B030D-6E8A-4147-A177-3AD203B41FA5}">
                      <a16:colId xmlns:a16="http://schemas.microsoft.com/office/drawing/2014/main" val="3282840678"/>
                    </a:ext>
                  </a:extLst>
                </a:gridCol>
              </a:tblGrid>
              <a:tr h="750970">
                <a:tc>
                  <a:txBody>
                    <a:bodyPr/>
                    <a:lstStyle/>
                    <a:p>
                      <a:pPr algn="l" fontAlgn="ctr">
                        <a:spcBef>
                          <a:spcPts val="0"/>
                        </a:spcBef>
                        <a:spcAft>
                          <a:spcPts val="0"/>
                        </a:spcAft>
                      </a:pPr>
                      <a:r>
                        <a:rPr lang="en-US" sz="2100" u="none" strike="noStrike">
                          <a:effectLst/>
                        </a:rPr>
                        <a:t>Target Framework</a:t>
                      </a:r>
                      <a:endParaRPr lang="en-US" sz="2100" b="0" i="0" u="none" strike="noStrike">
                        <a:effectLst/>
                        <a:latin typeface="Arial" panose="020B0604020202020204" pitchFamily="34" charset="0"/>
                      </a:endParaRPr>
                    </a:p>
                  </a:txBody>
                  <a:tcPr marL="36871" marR="36871" marT="36871" marB="36871" anchor="ctr"/>
                </a:tc>
                <a:tc>
                  <a:txBody>
                    <a:bodyPr/>
                    <a:lstStyle/>
                    <a:p>
                      <a:pPr algn="l" fontAlgn="ctr">
                        <a:spcBef>
                          <a:spcPts val="0"/>
                        </a:spcBef>
                        <a:spcAft>
                          <a:spcPts val="0"/>
                        </a:spcAft>
                      </a:pPr>
                      <a:r>
                        <a:rPr lang="en-US" sz="2100" u="none" strike="noStrike">
                          <a:effectLst/>
                        </a:rPr>
                        <a:t>Default Analysis Level</a:t>
                      </a:r>
                      <a:endParaRPr lang="en-US" sz="2100" b="0" i="0" u="none" strike="noStrike">
                        <a:effectLst/>
                        <a:latin typeface="Arial" panose="020B0604020202020204" pitchFamily="34" charset="0"/>
                      </a:endParaRPr>
                    </a:p>
                  </a:txBody>
                  <a:tcPr marL="36871" marR="36871" marT="36871" marB="36871" anchor="ctr"/>
                </a:tc>
                <a:extLst>
                  <a:ext uri="{0D108BD9-81ED-4DB2-BD59-A6C34878D82A}">
                    <a16:rowId xmlns:a16="http://schemas.microsoft.com/office/drawing/2014/main" val="3248276174"/>
                  </a:ext>
                </a:extLst>
              </a:tr>
              <a:tr h="430660">
                <a:tc>
                  <a:txBody>
                    <a:bodyPr/>
                    <a:lstStyle/>
                    <a:p>
                      <a:pPr algn="l" fontAlgn="ctr">
                        <a:spcBef>
                          <a:spcPts val="0"/>
                        </a:spcBef>
                        <a:spcAft>
                          <a:spcPts val="0"/>
                        </a:spcAft>
                      </a:pPr>
                      <a:r>
                        <a:rPr lang="en-US" sz="2100" u="none" strike="noStrike">
                          <a:effectLst/>
                        </a:rPr>
                        <a:t>net5.0</a:t>
                      </a:r>
                      <a:endParaRPr lang="en-US" sz="2100" b="0" i="0" u="none" strike="noStrike">
                        <a:effectLst/>
                        <a:latin typeface="Arial" panose="020B0604020202020204" pitchFamily="34" charset="0"/>
                      </a:endParaRPr>
                    </a:p>
                  </a:txBody>
                  <a:tcPr marL="36871" marR="36871" marT="36871" marB="36871" anchor="ctr"/>
                </a:tc>
                <a:tc>
                  <a:txBody>
                    <a:bodyPr/>
                    <a:lstStyle/>
                    <a:p>
                      <a:pPr algn="l" fontAlgn="ctr">
                        <a:spcBef>
                          <a:spcPts val="0"/>
                        </a:spcBef>
                        <a:spcAft>
                          <a:spcPts val="0"/>
                        </a:spcAft>
                      </a:pPr>
                      <a:r>
                        <a:rPr lang="en-US" sz="2100" u="none" strike="noStrike">
                          <a:effectLst/>
                        </a:rPr>
                        <a:t>5</a:t>
                      </a:r>
                      <a:endParaRPr lang="en-US" sz="2100" b="0" i="0" u="none" strike="noStrike">
                        <a:effectLst/>
                        <a:latin typeface="Arial" panose="020B0604020202020204" pitchFamily="34" charset="0"/>
                      </a:endParaRPr>
                    </a:p>
                  </a:txBody>
                  <a:tcPr marL="36871" marR="36871" marT="36871" marB="36871" anchor="ctr"/>
                </a:tc>
                <a:extLst>
                  <a:ext uri="{0D108BD9-81ED-4DB2-BD59-A6C34878D82A}">
                    <a16:rowId xmlns:a16="http://schemas.microsoft.com/office/drawing/2014/main" val="225546709"/>
                  </a:ext>
                </a:extLst>
              </a:tr>
              <a:tr h="430660">
                <a:tc>
                  <a:txBody>
                    <a:bodyPr/>
                    <a:lstStyle/>
                    <a:p>
                      <a:pPr algn="l" fontAlgn="ctr">
                        <a:spcBef>
                          <a:spcPts val="0"/>
                        </a:spcBef>
                        <a:spcAft>
                          <a:spcPts val="0"/>
                        </a:spcAft>
                      </a:pPr>
                      <a:r>
                        <a:rPr lang="en-US" sz="2100" u="none" strike="noStrike">
                          <a:effectLst/>
                        </a:rPr>
                        <a:t>netcoreapp3.1 or lower</a:t>
                      </a:r>
                      <a:endParaRPr lang="en-US" sz="2100" b="0" i="0" u="none" strike="noStrike">
                        <a:effectLst/>
                        <a:latin typeface="Arial" panose="020B0604020202020204" pitchFamily="34" charset="0"/>
                      </a:endParaRPr>
                    </a:p>
                  </a:txBody>
                  <a:tcPr marL="36871" marR="36871" marT="36871" marB="36871" anchor="ctr"/>
                </a:tc>
                <a:tc>
                  <a:txBody>
                    <a:bodyPr/>
                    <a:lstStyle/>
                    <a:p>
                      <a:pPr algn="l" fontAlgn="ctr">
                        <a:spcBef>
                          <a:spcPts val="0"/>
                        </a:spcBef>
                        <a:spcAft>
                          <a:spcPts val="0"/>
                        </a:spcAft>
                      </a:pPr>
                      <a:r>
                        <a:rPr lang="en-US" sz="2100" u="none" strike="noStrike">
                          <a:effectLst/>
                        </a:rPr>
                        <a:t>4</a:t>
                      </a:r>
                      <a:endParaRPr lang="en-US" sz="2100" b="0" i="0" u="none" strike="noStrike">
                        <a:effectLst/>
                        <a:latin typeface="Arial" panose="020B0604020202020204" pitchFamily="34" charset="0"/>
                      </a:endParaRPr>
                    </a:p>
                  </a:txBody>
                  <a:tcPr marL="36871" marR="36871" marT="36871" marB="36871" anchor="ctr"/>
                </a:tc>
                <a:extLst>
                  <a:ext uri="{0D108BD9-81ED-4DB2-BD59-A6C34878D82A}">
                    <a16:rowId xmlns:a16="http://schemas.microsoft.com/office/drawing/2014/main" val="2594527286"/>
                  </a:ext>
                </a:extLst>
              </a:tr>
              <a:tr h="430660">
                <a:tc>
                  <a:txBody>
                    <a:bodyPr/>
                    <a:lstStyle/>
                    <a:p>
                      <a:pPr algn="l" fontAlgn="ctr">
                        <a:spcBef>
                          <a:spcPts val="0"/>
                        </a:spcBef>
                        <a:spcAft>
                          <a:spcPts val="0"/>
                        </a:spcAft>
                      </a:pPr>
                      <a:r>
                        <a:rPr lang="en-US" sz="2100" u="none" strike="noStrike">
                          <a:effectLst/>
                        </a:rPr>
                        <a:t>netstandard2.1 or lower</a:t>
                      </a:r>
                      <a:endParaRPr lang="en-US" sz="2100" b="0" i="0" u="none" strike="noStrike">
                        <a:effectLst/>
                        <a:latin typeface="Arial" panose="020B0604020202020204" pitchFamily="34" charset="0"/>
                      </a:endParaRPr>
                    </a:p>
                  </a:txBody>
                  <a:tcPr marL="36871" marR="36871" marT="36871" marB="36871" anchor="ctr"/>
                </a:tc>
                <a:tc>
                  <a:txBody>
                    <a:bodyPr/>
                    <a:lstStyle/>
                    <a:p>
                      <a:pPr algn="l" fontAlgn="ctr">
                        <a:spcBef>
                          <a:spcPts val="0"/>
                        </a:spcBef>
                        <a:spcAft>
                          <a:spcPts val="0"/>
                        </a:spcAft>
                      </a:pPr>
                      <a:r>
                        <a:rPr lang="en-US" sz="2100" u="none" strike="noStrike">
                          <a:effectLst/>
                        </a:rPr>
                        <a:t>4</a:t>
                      </a:r>
                      <a:endParaRPr lang="en-US" sz="2100" b="0" i="0" u="none" strike="noStrike">
                        <a:effectLst/>
                        <a:latin typeface="Arial" panose="020B0604020202020204" pitchFamily="34" charset="0"/>
                      </a:endParaRPr>
                    </a:p>
                  </a:txBody>
                  <a:tcPr marL="36871" marR="36871" marT="36871" marB="36871" anchor="ctr"/>
                </a:tc>
                <a:extLst>
                  <a:ext uri="{0D108BD9-81ED-4DB2-BD59-A6C34878D82A}">
                    <a16:rowId xmlns:a16="http://schemas.microsoft.com/office/drawing/2014/main" val="1639374149"/>
                  </a:ext>
                </a:extLst>
              </a:tr>
              <a:tr h="750970">
                <a:tc>
                  <a:txBody>
                    <a:bodyPr/>
                    <a:lstStyle/>
                    <a:p>
                      <a:pPr algn="l" fontAlgn="ctr">
                        <a:spcBef>
                          <a:spcPts val="0"/>
                        </a:spcBef>
                        <a:spcAft>
                          <a:spcPts val="0"/>
                        </a:spcAft>
                      </a:pPr>
                      <a:r>
                        <a:rPr lang="en-US" sz="2100" u="none" strike="noStrike">
                          <a:effectLst/>
                        </a:rPr>
                        <a:t>.NET Framework 4.8 or lower</a:t>
                      </a:r>
                      <a:endParaRPr lang="en-US" sz="2100" b="0" i="0" u="none" strike="noStrike">
                        <a:effectLst/>
                        <a:latin typeface="Arial" panose="020B0604020202020204" pitchFamily="34" charset="0"/>
                      </a:endParaRPr>
                    </a:p>
                  </a:txBody>
                  <a:tcPr marL="36871" marR="36871" marT="36871" marB="36871" anchor="ctr"/>
                </a:tc>
                <a:tc>
                  <a:txBody>
                    <a:bodyPr/>
                    <a:lstStyle/>
                    <a:p>
                      <a:pPr algn="l" fontAlgn="ctr">
                        <a:spcBef>
                          <a:spcPts val="0"/>
                        </a:spcBef>
                        <a:spcAft>
                          <a:spcPts val="0"/>
                        </a:spcAft>
                      </a:pPr>
                      <a:r>
                        <a:rPr lang="en-US" sz="2100" u="none" strike="noStrike">
                          <a:effectLst/>
                        </a:rPr>
                        <a:t>4</a:t>
                      </a:r>
                      <a:endParaRPr lang="en-US" sz="2100" b="0" i="0" u="none" strike="noStrike">
                        <a:effectLst/>
                        <a:latin typeface="Arial" panose="020B0604020202020204" pitchFamily="34" charset="0"/>
                      </a:endParaRPr>
                    </a:p>
                  </a:txBody>
                  <a:tcPr marL="36871" marR="36871" marT="36871" marB="36871" anchor="ctr"/>
                </a:tc>
                <a:extLst>
                  <a:ext uri="{0D108BD9-81ED-4DB2-BD59-A6C34878D82A}">
                    <a16:rowId xmlns:a16="http://schemas.microsoft.com/office/drawing/2014/main" val="3692278492"/>
                  </a:ext>
                </a:extLst>
              </a:tr>
            </a:tbl>
          </a:graphicData>
        </a:graphic>
      </p:graphicFrame>
    </p:spTree>
    <p:extLst>
      <p:ext uri="{BB962C8B-B14F-4D97-AF65-F5344CB8AC3E}">
        <p14:creationId xmlns:p14="http://schemas.microsoft.com/office/powerpoint/2010/main" val="3115165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6F27-6C3F-4B8A-ACF9-A1CA7F729B87}"/>
              </a:ext>
            </a:extLst>
          </p:cNvPr>
          <p:cNvSpPr>
            <a:spLocks noGrp="1"/>
          </p:cNvSpPr>
          <p:nvPr>
            <p:ph type="title"/>
          </p:nvPr>
        </p:nvSpPr>
        <p:spPr>
          <a:xfrm>
            <a:off x="1370693" y="4511814"/>
            <a:ext cx="9440034" cy="1130260"/>
          </a:xfrm>
        </p:spPr>
        <p:txBody>
          <a:bodyPr vert="horz" lIns="91440" tIns="45720" rIns="91440" bIns="45720" rtlCol="0" anchor="b">
            <a:normAutofit fontScale="90000"/>
          </a:bodyPr>
          <a:lstStyle/>
          <a:p>
            <a:r>
              <a:rPr lang="en-US" sz="4800">
                <a:ln>
                  <a:solidFill>
                    <a:prstClr val="black">
                      <a:lumMod val="75000"/>
                      <a:lumOff val="25000"/>
                      <a:alpha val="10000"/>
                    </a:prstClr>
                  </a:solidFill>
                </a:ln>
                <a:effectLst>
                  <a:outerShdw blurRad="9525" dist="25400" dir="14640000" algn="tl" rotWithShape="0">
                    <a:prstClr val="black">
                      <a:alpha val="30000"/>
                    </a:prstClr>
                  </a:outerShdw>
                </a:effectLst>
              </a:rPr>
              <a:t>Use Lightbulb or Error List To Modify </a:t>
            </a:r>
            <a:r>
              <a:rPr lang="en-US" sz="4800" err="1">
                <a:ln>
                  <a:solidFill>
                    <a:prstClr val="black">
                      <a:lumMod val="75000"/>
                      <a:lumOff val="25000"/>
                      <a:alpha val="10000"/>
                    </a:prstClr>
                  </a:solidFill>
                </a:ln>
                <a:effectLst>
                  <a:outerShdw blurRad="9525" dist="25400" dir="14640000" algn="tl" rotWithShape="0">
                    <a:prstClr val="black">
                      <a:alpha val="30000"/>
                    </a:prstClr>
                  </a:outerShdw>
                </a:effectLst>
              </a:rPr>
              <a:t>Editorconfig</a:t>
            </a:r>
            <a:r>
              <a:rPr lang="en-US" sz="4800">
                <a:ln>
                  <a:solidFill>
                    <a:prstClr val="black">
                      <a:lumMod val="75000"/>
                      <a:lumOff val="25000"/>
                      <a:alpha val="10000"/>
                    </a:prstClr>
                  </a:solidFill>
                </a:ln>
                <a:effectLst>
                  <a:outerShdw blurRad="9525" dist="25400" dir="14640000" algn="tl" rotWithShape="0">
                    <a:prstClr val="black">
                      <a:alpha val="30000"/>
                    </a:prstClr>
                  </a:outerShdw>
                </a:effectLst>
              </a:rPr>
              <a:t> Settings</a:t>
            </a:r>
          </a:p>
        </p:txBody>
      </p:sp>
      <p:pic>
        <p:nvPicPr>
          <p:cNvPr id="12" name="Picture 13">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5" name="Picture 5" descr="Graphical user interface, application, Word&#10;&#10;Description automatically generated">
            <a:extLst>
              <a:ext uri="{FF2B5EF4-FFF2-40B4-BE49-F238E27FC236}">
                <a16:creationId xmlns:a16="http://schemas.microsoft.com/office/drawing/2014/main" id="{92685C16-CAF8-44D7-9BF2-0ED8C972BC8E}"/>
              </a:ext>
            </a:extLst>
          </p:cNvPr>
          <p:cNvPicPr>
            <a:picLocks noChangeAspect="1"/>
          </p:cNvPicPr>
          <p:nvPr/>
        </p:nvPicPr>
        <p:blipFill>
          <a:blip r:embed="rId4"/>
          <a:stretch>
            <a:fillRect/>
          </a:stretch>
        </p:blipFill>
        <p:spPr>
          <a:xfrm>
            <a:off x="978618" y="839047"/>
            <a:ext cx="4972124" cy="3219450"/>
          </a:xfrm>
          <a:prstGeom prst="rect">
            <a:avLst/>
          </a:prstGeom>
        </p:spPr>
      </p:pic>
      <p:pic>
        <p:nvPicPr>
          <p:cNvPr id="6" name="Picture 6" descr="Graphical user interface, text, application, Word&#10;&#10;Description automatically generated">
            <a:extLst>
              <a:ext uri="{FF2B5EF4-FFF2-40B4-BE49-F238E27FC236}">
                <a16:creationId xmlns:a16="http://schemas.microsoft.com/office/drawing/2014/main" id="{61DD2EA5-395F-48C5-94E9-AB0D8B76729E}"/>
              </a:ext>
            </a:extLst>
          </p:cNvPr>
          <p:cNvPicPr>
            <a:picLocks noChangeAspect="1"/>
          </p:cNvPicPr>
          <p:nvPr/>
        </p:nvPicPr>
        <p:blipFill>
          <a:blip r:embed="rId5"/>
          <a:stretch>
            <a:fillRect/>
          </a:stretch>
        </p:blipFill>
        <p:spPr>
          <a:xfrm>
            <a:off x="6170821" y="1817356"/>
            <a:ext cx="5102352" cy="1262832"/>
          </a:xfrm>
          <a:prstGeom prst="rect">
            <a:avLst/>
          </a:prstGeom>
        </p:spPr>
      </p:pic>
      <p:sp>
        <p:nvSpPr>
          <p:cNvPr id="10" name="Content Placeholder 9">
            <a:extLst>
              <a:ext uri="{FF2B5EF4-FFF2-40B4-BE49-F238E27FC236}">
                <a16:creationId xmlns:a16="http://schemas.microsoft.com/office/drawing/2014/main" id="{33A94047-380F-42FC-BF79-CC585A0E12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372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3A2A2-751C-416A-9212-65C5661357E0}"/>
              </a:ext>
            </a:extLst>
          </p:cNvPr>
          <p:cNvSpPr>
            <a:spLocks noGrp="1"/>
          </p:cNvSpPr>
          <p:nvPr>
            <p:ph type="ctrTitle"/>
          </p:nvPr>
        </p:nvSpPr>
        <p:spPr/>
        <p:txBody>
          <a:bodyPr/>
          <a:lstStyle/>
          <a:p>
            <a:r>
              <a:rPr lang="en-US" dirty="0"/>
              <a:t>Break</a:t>
            </a:r>
          </a:p>
        </p:txBody>
      </p:sp>
      <p:sp>
        <p:nvSpPr>
          <p:cNvPr id="6" name="Subtitle 5">
            <a:extLst>
              <a:ext uri="{FF2B5EF4-FFF2-40B4-BE49-F238E27FC236}">
                <a16:creationId xmlns:a16="http://schemas.microsoft.com/office/drawing/2014/main" id="{6AF59944-25BD-4B27-9422-EEFD0A67E9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5184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E781-72C2-4B2B-BFCC-7BE5C2A04E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54C102-596B-4DBB-9125-EAACE8AFA3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C7D71E-903B-4A4D-90F9-2CF518FEDCF8}"/>
              </a:ext>
            </a:extLst>
          </p:cNvPr>
          <p:cNvPicPr>
            <a:picLocks noChangeAspect="1"/>
          </p:cNvPicPr>
          <p:nvPr/>
        </p:nvPicPr>
        <p:blipFill>
          <a:blip r:embed="rId2"/>
          <a:stretch>
            <a:fillRect/>
          </a:stretch>
        </p:blipFill>
        <p:spPr>
          <a:xfrm>
            <a:off x="10488" y="0"/>
            <a:ext cx="12171024" cy="6858000"/>
          </a:xfrm>
          <a:prstGeom prst="rect">
            <a:avLst/>
          </a:prstGeom>
        </p:spPr>
      </p:pic>
    </p:spTree>
    <p:extLst>
      <p:ext uri="{BB962C8B-B14F-4D97-AF65-F5344CB8AC3E}">
        <p14:creationId xmlns:p14="http://schemas.microsoft.com/office/powerpoint/2010/main" val="4208080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4F23-1402-44AB-85C7-ACC3A845A74B}"/>
              </a:ext>
            </a:extLst>
          </p:cNvPr>
          <p:cNvSpPr>
            <a:spLocks noGrp="1"/>
          </p:cNvSpPr>
          <p:nvPr>
            <p:ph type="title"/>
          </p:nvPr>
        </p:nvSpPr>
        <p:spPr/>
        <p:txBody>
          <a:bodyPr/>
          <a:lstStyle/>
          <a:p>
            <a:r>
              <a:rPr lang="en-US" dirty="0"/>
              <a:t>Theme: General Correctness</a:t>
            </a:r>
          </a:p>
        </p:txBody>
      </p:sp>
      <p:sp>
        <p:nvSpPr>
          <p:cNvPr id="5" name="Content Placeholder 4">
            <a:extLst>
              <a:ext uri="{FF2B5EF4-FFF2-40B4-BE49-F238E27FC236}">
                <a16:creationId xmlns:a16="http://schemas.microsoft.com/office/drawing/2014/main" id="{1EB34F04-B732-43BF-8CDC-FF9CE6814A73}"/>
              </a:ext>
            </a:extLst>
          </p:cNvPr>
          <p:cNvSpPr>
            <a:spLocks noGrp="1"/>
          </p:cNvSpPr>
          <p:nvPr>
            <p:ph idx="1"/>
          </p:nvPr>
        </p:nvSpPr>
        <p:spPr>
          <a:xfrm>
            <a:off x="856645" y="2051050"/>
            <a:ext cx="10654840" cy="3714749"/>
          </a:xfrm>
        </p:spPr>
        <p:txBody>
          <a:bodyPr>
            <a:normAutofit/>
          </a:bodyPr>
          <a:lstStyle/>
          <a:p>
            <a:r>
              <a:rPr lang="en-US" dirty="0"/>
              <a:t>Immutable support: </a:t>
            </a:r>
            <a:r>
              <a:rPr lang="en-US" sz="1800" dirty="0" err="1">
                <a:solidFill>
                  <a:srgbClr val="F4FAC6"/>
                </a:solidFill>
                <a:latin typeface="Consolas" panose="020B0609020204030204" pitchFamily="49" charset="0"/>
              </a:rPr>
              <a:t>TollCollectorLib.BillingSystem.Owner</a:t>
            </a:r>
            <a:endParaRPr lang="en-US" sz="1800" dirty="0">
              <a:solidFill>
                <a:srgbClr val="F4FAC6"/>
              </a:solidFill>
              <a:latin typeface="Consolas" panose="020B0609020204030204" pitchFamily="49" charset="0"/>
            </a:endParaRPr>
          </a:p>
          <a:p>
            <a:pPr lvl="1"/>
            <a:r>
              <a:rPr lang="en-US" dirty="0" err="1"/>
              <a:t>init</a:t>
            </a:r>
            <a:r>
              <a:rPr lang="en-US" dirty="0"/>
              <a:t> scope</a:t>
            </a:r>
          </a:p>
          <a:p>
            <a:r>
              <a:rPr lang="en-US" dirty="0"/>
              <a:t>Await in catch/finally:</a:t>
            </a:r>
            <a:r>
              <a:rPr lang="en-US" sz="1800" dirty="0">
                <a:solidFill>
                  <a:srgbClr val="F4FAC6"/>
                </a:solidFill>
                <a:latin typeface="Consolas" panose="020B0609020204030204" pitchFamily="49" charset="0"/>
              </a:rPr>
              <a:t> </a:t>
            </a:r>
            <a:r>
              <a:rPr lang="en-US" sz="1800" dirty="0" err="1">
                <a:solidFill>
                  <a:srgbClr val="F4FAC6"/>
                </a:solidFill>
                <a:latin typeface="Consolas" panose="020B0609020204030204" pitchFamily="49" charset="0"/>
              </a:rPr>
              <a:t>TollCollectorLib.TollCollector.TollSystem.ChargeTollAsync</a:t>
            </a:r>
            <a:endParaRPr lang="en-US" sz="1800" dirty="0">
              <a:solidFill>
                <a:srgbClr val="F4FAC6"/>
              </a:solidFill>
              <a:latin typeface="Consolas" panose="020B0609020204030204" pitchFamily="49" charset="0"/>
            </a:endParaRPr>
          </a:p>
          <a:p>
            <a:pPr lvl="1"/>
            <a:r>
              <a:rPr lang="en-US" sz="2000" dirty="0"/>
              <a:t>Also, When in catch, although take that out</a:t>
            </a:r>
          </a:p>
          <a:p>
            <a:r>
              <a:rPr lang="en-US" dirty="0"/>
              <a:t>async main </a:t>
            </a:r>
            <a:r>
              <a:rPr lang="en-US" sz="1800" dirty="0"/>
              <a:t>(</a:t>
            </a:r>
            <a:r>
              <a:rPr lang="en-US" sz="1800" b="1" u="sng" dirty="0"/>
              <a:t>run first</a:t>
            </a:r>
            <a:r>
              <a:rPr lang="en-US" sz="1800" dirty="0"/>
              <a:t>)</a:t>
            </a:r>
            <a:r>
              <a:rPr lang="en-US" dirty="0"/>
              <a:t>:</a:t>
            </a:r>
            <a:r>
              <a:rPr lang="en-US" sz="2400" dirty="0">
                <a:solidFill>
                  <a:srgbClr val="F4FAC6"/>
                </a:solidFill>
                <a:latin typeface="Consolas" panose="020B0609020204030204" pitchFamily="49" charset="0"/>
              </a:rPr>
              <a:t> </a:t>
            </a:r>
            <a:r>
              <a:rPr lang="en-US" sz="1800" dirty="0" err="1">
                <a:solidFill>
                  <a:srgbClr val="F4FAC6"/>
                </a:solidFill>
                <a:latin typeface="Consolas" panose="020B0609020204030204" pitchFamily="49" charset="0"/>
              </a:rPr>
              <a:t>TollAppConsole.Program.Main</a:t>
            </a:r>
            <a:endParaRPr lang="en-US" sz="1800" dirty="0">
              <a:solidFill>
                <a:srgbClr val="F4FAC6"/>
              </a:solidFill>
              <a:latin typeface="Consolas" panose="020B0609020204030204" pitchFamily="49" charset="0"/>
            </a:endParaRPr>
          </a:p>
          <a:p>
            <a:r>
              <a:rPr lang="en-US" dirty="0"/>
              <a:t>Tuples: </a:t>
            </a:r>
            <a:r>
              <a:rPr lang="en-US" sz="1800" dirty="0" err="1">
                <a:solidFill>
                  <a:srgbClr val="F4FAC6"/>
                </a:solidFill>
                <a:latin typeface="Consolas" panose="020B0609020204030204" pitchFamily="49" charset="0"/>
              </a:rPr>
              <a:t>TollCollectorLib.TollSystem.ConcurrentQueue</a:t>
            </a:r>
            <a:endParaRPr lang="en-US" sz="1800" dirty="0">
              <a:solidFill>
                <a:srgbClr val="F4FAC6"/>
              </a:solidFill>
              <a:latin typeface="Consolas" panose="020B0609020204030204" pitchFamily="49" charset="0"/>
            </a:endParaRPr>
          </a:p>
          <a:p>
            <a:endParaRPr lang="en-US" dirty="0"/>
          </a:p>
          <a:p>
            <a:endParaRPr lang="en-US" sz="1800" dirty="0">
              <a:solidFill>
                <a:srgbClr val="F4FAC6"/>
              </a:solidFill>
              <a:latin typeface="Consolas" panose="020B0609020204030204" pitchFamily="49" charset="0"/>
            </a:endParaRPr>
          </a:p>
          <a:p>
            <a:endParaRPr lang="en-US" dirty="0"/>
          </a:p>
        </p:txBody>
      </p:sp>
    </p:spTree>
    <p:extLst>
      <p:ext uri="{BB962C8B-B14F-4D97-AF65-F5344CB8AC3E}">
        <p14:creationId xmlns:p14="http://schemas.microsoft.com/office/powerpoint/2010/main" val="500010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8288-BCB1-4C30-98B5-2CB3CD2C088C}"/>
              </a:ext>
            </a:extLst>
          </p:cNvPr>
          <p:cNvSpPr>
            <a:spLocks noGrp="1"/>
          </p:cNvSpPr>
          <p:nvPr>
            <p:ph type="title"/>
          </p:nvPr>
        </p:nvSpPr>
        <p:spPr/>
        <p:txBody>
          <a:bodyPr>
            <a:normAutofit fontScale="90000"/>
          </a:bodyPr>
          <a:lstStyle/>
          <a:p>
            <a:r>
              <a:rPr lang="en-US" dirty="0"/>
              <a:t>Theme: General Correctness - not covered</a:t>
            </a:r>
          </a:p>
        </p:txBody>
      </p:sp>
      <p:sp>
        <p:nvSpPr>
          <p:cNvPr id="3" name="Content Placeholder 2">
            <a:extLst>
              <a:ext uri="{FF2B5EF4-FFF2-40B4-BE49-F238E27FC236}">
                <a16:creationId xmlns:a16="http://schemas.microsoft.com/office/drawing/2014/main" id="{FB3A5C31-36C2-4DF4-B995-66EE2492A1AF}"/>
              </a:ext>
            </a:extLst>
          </p:cNvPr>
          <p:cNvSpPr>
            <a:spLocks noGrp="1"/>
          </p:cNvSpPr>
          <p:nvPr>
            <p:ph idx="1"/>
          </p:nvPr>
        </p:nvSpPr>
        <p:spPr>
          <a:xfrm>
            <a:off x="913795" y="2101850"/>
            <a:ext cx="10353762" cy="3714749"/>
          </a:xfrm>
        </p:spPr>
        <p:txBody>
          <a:bodyPr/>
          <a:lstStyle/>
          <a:p>
            <a:r>
              <a:rPr lang="en-US" dirty="0" err="1"/>
              <a:t>nameof</a:t>
            </a:r>
            <a:endParaRPr lang="en-US" dirty="0"/>
          </a:p>
          <a:p>
            <a:r>
              <a:rPr lang="en-US" dirty="0"/>
              <a:t>private protected</a:t>
            </a:r>
          </a:p>
          <a:p>
            <a:r>
              <a:rPr lang="en-US" dirty="0"/>
              <a:t>async streams (async foreach)</a:t>
            </a:r>
          </a:p>
          <a:p>
            <a:endParaRPr lang="en-US" dirty="0"/>
          </a:p>
        </p:txBody>
      </p:sp>
    </p:spTree>
    <p:extLst>
      <p:ext uri="{BB962C8B-B14F-4D97-AF65-F5344CB8AC3E}">
        <p14:creationId xmlns:p14="http://schemas.microsoft.com/office/powerpoint/2010/main" val="1285051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E840-FDB1-4A38-BE88-99EE3DB4B9BB}"/>
              </a:ext>
            </a:extLst>
          </p:cNvPr>
          <p:cNvSpPr>
            <a:spLocks noGrp="1"/>
          </p:cNvSpPr>
          <p:nvPr>
            <p:ph type="title"/>
          </p:nvPr>
        </p:nvSpPr>
        <p:spPr/>
        <p:txBody>
          <a:bodyPr>
            <a:normAutofit/>
          </a:bodyPr>
          <a:lstStyle/>
          <a:p>
            <a:r>
              <a:rPr lang="en-US"/>
              <a:t>Theme: Null Correctness</a:t>
            </a:r>
            <a:endParaRPr lang="en-US" sz="2200"/>
          </a:p>
        </p:txBody>
      </p:sp>
      <p:sp>
        <p:nvSpPr>
          <p:cNvPr id="3" name="Content Placeholder 2">
            <a:extLst>
              <a:ext uri="{FF2B5EF4-FFF2-40B4-BE49-F238E27FC236}">
                <a16:creationId xmlns:a16="http://schemas.microsoft.com/office/drawing/2014/main" id="{87898CC8-0694-4B91-81A9-C85E73F72153}"/>
              </a:ext>
            </a:extLst>
          </p:cNvPr>
          <p:cNvSpPr>
            <a:spLocks noGrp="1"/>
          </p:cNvSpPr>
          <p:nvPr>
            <p:ph idx="1"/>
          </p:nvPr>
        </p:nvSpPr>
        <p:spPr/>
        <p:txBody>
          <a:bodyPr>
            <a:normAutofit lnSpcReduction="10000"/>
          </a:bodyPr>
          <a:lstStyle/>
          <a:p>
            <a:r>
              <a:rPr lang="en-US" dirty="0"/>
              <a:t>is null and is not null: </a:t>
            </a:r>
            <a:r>
              <a:rPr lang="en-US" sz="1800" dirty="0" err="1">
                <a:solidFill>
                  <a:srgbClr val="F4FAC6"/>
                </a:solidFill>
                <a:latin typeface="Consolas" panose="020B0609020204030204" pitchFamily="49" charset="0"/>
              </a:rPr>
              <a:t>BillingSystem.OwnerList.TryGetValue</a:t>
            </a:r>
            <a:endParaRPr lang="en-US" sz="1800" dirty="0">
              <a:solidFill>
                <a:srgbClr val="F4FAC6"/>
              </a:solidFill>
              <a:latin typeface="Consolas" panose="020B0609020204030204" pitchFamily="49" charset="0"/>
            </a:endParaRPr>
          </a:p>
          <a:p>
            <a:r>
              <a:rPr lang="en-US" dirty="0"/>
              <a:t>Null reference types: </a:t>
            </a:r>
            <a:r>
              <a:rPr lang="en-US" sz="1800" dirty="0" err="1">
                <a:solidFill>
                  <a:srgbClr val="F4FAC6"/>
                </a:solidFill>
                <a:latin typeface="Consolas" panose="020B0609020204030204" pitchFamily="49" charset="0"/>
              </a:rPr>
              <a:t>BillingSystem.Account.Owner</a:t>
            </a:r>
            <a:endParaRPr lang="en-US" sz="1800" dirty="0">
              <a:solidFill>
                <a:srgbClr val="F4FAC6"/>
              </a:solidFill>
              <a:latin typeface="Consolas" panose="020B0609020204030204" pitchFamily="49" charset="0"/>
            </a:endParaRPr>
          </a:p>
          <a:p>
            <a:r>
              <a:rPr lang="en-US" dirty="0"/>
              <a:t>Bang operator: </a:t>
            </a:r>
            <a:r>
              <a:rPr lang="en-US" sz="1800" dirty="0" err="1">
                <a:solidFill>
                  <a:srgbClr val="F4FAC6"/>
                </a:solidFill>
                <a:latin typeface="Consolas" panose="020B0609020204030204" pitchFamily="49" charset="0"/>
              </a:rPr>
              <a:t>TollCollectorConsole.Demo</a:t>
            </a:r>
            <a:endParaRPr lang="en-US" sz="1800" dirty="0">
              <a:solidFill>
                <a:srgbClr val="F4FAC6"/>
              </a:solidFill>
              <a:latin typeface="Consolas" panose="020B0609020204030204" pitchFamily="49" charset="0"/>
            </a:endParaRPr>
          </a:p>
          <a:p>
            <a:r>
              <a:rPr lang="en-US" dirty="0"/>
              <a:t>Null conditional: </a:t>
            </a:r>
            <a:r>
              <a:rPr lang="en-US" sz="1800" dirty="0" err="1">
                <a:solidFill>
                  <a:srgbClr val="F4FAC6"/>
                </a:solidFill>
                <a:latin typeface="Consolas" panose="020B0609020204030204" pitchFamily="49" charset="0"/>
              </a:rPr>
              <a:t>TollCollectorLib.TollSystem</a:t>
            </a:r>
            <a:r>
              <a:rPr lang="en-US" sz="1800" dirty="0">
                <a:solidFill>
                  <a:srgbClr val="F4FAC6"/>
                </a:solidFill>
                <a:latin typeface="Consolas" panose="020B0609020204030204" pitchFamily="49" charset="0"/>
              </a:rPr>
              <a:t> (logger)</a:t>
            </a:r>
          </a:p>
          <a:p>
            <a:r>
              <a:rPr lang="en-US" dirty="0"/>
              <a:t>Null coalescing:  </a:t>
            </a:r>
            <a:r>
              <a:rPr lang="en-US" sz="1800" dirty="0" err="1">
                <a:solidFill>
                  <a:srgbClr val="F4FAC6"/>
                </a:solidFill>
                <a:latin typeface="Consolas" panose="020B0609020204030204" pitchFamily="49" charset="0"/>
              </a:rPr>
              <a:t>TollCollectorLib.TollSystem.ChargTollAsync</a:t>
            </a:r>
            <a:r>
              <a:rPr lang="en-US" sz="1800" dirty="0">
                <a:solidFill>
                  <a:srgbClr val="F4FAC6"/>
                </a:solidFill>
                <a:latin typeface="Consolas" panose="020B0609020204030204" pitchFamily="49" charset="0"/>
              </a:rPr>
              <a:t>(</a:t>
            </a:r>
            <a:r>
              <a:rPr lang="en-US" sz="1800" dirty="0" err="1">
                <a:solidFill>
                  <a:srgbClr val="F4FAC6"/>
                </a:solidFill>
                <a:latin typeface="Consolas" panose="020B0609020204030204" pitchFamily="49" charset="0"/>
              </a:rPr>
              <a:t>accountlist</a:t>
            </a:r>
            <a:r>
              <a:rPr lang="en-US" sz="1800" dirty="0">
                <a:solidFill>
                  <a:srgbClr val="F4FAC6"/>
                </a:solidFill>
                <a:latin typeface="Consolas" panose="020B0609020204030204" pitchFamily="49" charset="0"/>
              </a:rPr>
              <a:t>)</a:t>
            </a:r>
          </a:p>
          <a:p>
            <a:r>
              <a:rPr lang="en-US" dirty="0"/>
              <a:t>Annotating code: </a:t>
            </a:r>
            <a:r>
              <a:rPr lang="en-US" sz="1800" dirty="0" err="1">
                <a:solidFill>
                  <a:srgbClr val="F4FAC6"/>
                </a:solidFill>
                <a:latin typeface="Consolas" panose="020B0609020204030204" pitchFamily="49" charset="0"/>
              </a:rPr>
              <a:t>BillingSystem.OwnerList.TryGetOwner</a:t>
            </a:r>
            <a:endParaRPr lang="en-US" dirty="0"/>
          </a:p>
          <a:p>
            <a:r>
              <a:rPr lang="en-US" dirty="0"/>
              <a:t>Parameter null checks:</a:t>
            </a:r>
          </a:p>
          <a:p>
            <a:pPr lvl="1"/>
            <a:endParaRPr lang="en-US" dirty="0"/>
          </a:p>
          <a:p>
            <a:endParaRPr lang="en-US" dirty="0"/>
          </a:p>
        </p:txBody>
      </p:sp>
    </p:spTree>
    <p:extLst>
      <p:ext uri="{BB962C8B-B14F-4D97-AF65-F5344CB8AC3E}">
        <p14:creationId xmlns:p14="http://schemas.microsoft.com/office/powerpoint/2010/main" val="297353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CA3D-5D6D-46FD-B552-077FE4F294FA}"/>
              </a:ext>
            </a:extLst>
          </p:cNvPr>
          <p:cNvSpPr>
            <a:spLocks noGrp="1"/>
          </p:cNvSpPr>
          <p:nvPr>
            <p:ph type="title"/>
          </p:nvPr>
        </p:nvSpPr>
        <p:spPr>
          <a:xfrm>
            <a:off x="913795" y="609600"/>
            <a:ext cx="10353762" cy="1169096"/>
          </a:xfrm>
        </p:spPr>
        <p:txBody>
          <a:bodyPr>
            <a:normAutofit/>
          </a:bodyPr>
          <a:lstStyle/>
          <a:p>
            <a:r>
              <a:rPr lang="en-US" dirty="0"/>
              <a:t>Theme: Pattern matching – C# 9</a:t>
            </a:r>
            <a:br>
              <a:rPr lang="en-US" sz="2000" dirty="0">
                <a:latin typeface="Consolas" panose="020B0609020204030204" pitchFamily="49" charset="0"/>
              </a:rPr>
            </a:br>
            <a:r>
              <a:rPr lang="en-US" sz="2000" dirty="0" err="1">
                <a:solidFill>
                  <a:srgbClr val="F4FAC6"/>
                </a:solidFill>
                <a:latin typeface="Consolas" panose="020B0609020204030204" pitchFamily="49" charset="0"/>
                <a:ea typeface="+mn-ea"/>
                <a:cs typeface="+mn-cs"/>
              </a:rPr>
              <a:t>TollCollectorLib.TollCalculator</a:t>
            </a:r>
            <a:endParaRPr lang="en-US" sz="1800" dirty="0">
              <a:solidFill>
                <a:srgbClr val="F4FAC6"/>
              </a:solidFill>
              <a:latin typeface="Consolas" panose="020B0609020204030204" pitchFamily="49" charset="0"/>
              <a:ea typeface="+mn-ea"/>
              <a:cs typeface="+mn-cs"/>
            </a:endParaRPr>
          </a:p>
        </p:txBody>
      </p:sp>
      <p:sp>
        <p:nvSpPr>
          <p:cNvPr id="6" name="Text Placeholder 5">
            <a:extLst>
              <a:ext uri="{FF2B5EF4-FFF2-40B4-BE49-F238E27FC236}">
                <a16:creationId xmlns:a16="http://schemas.microsoft.com/office/drawing/2014/main" id="{5A52ED50-34A2-4D44-81D3-DD45A5245908}"/>
              </a:ext>
            </a:extLst>
          </p:cNvPr>
          <p:cNvSpPr>
            <a:spLocks noGrp="1"/>
          </p:cNvSpPr>
          <p:nvPr>
            <p:ph type="body" idx="1"/>
          </p:nvPr>
        </p:nvSpPr>
        <p:spPr/>
        <p:txBody>
          <a:bodyPr/>
          <a:lstStyle/>
          <a:p>
            <a:pPr algn="l"/>
            <a:r>
              <a:rPr lang="en-US" sz="2000"/>
              <a:t>Where you can use matching:</a:t>
            </a:r>
          </a:p>
        </p:txBody>
      </p:sp>
      <p:sp>
        <p:nvSpPr>
          <p:cNvPr id="3" name="Content Placeholder 2">
            <a:extLst>
              <a:ext uri="{FF2B5EF4-FFF2-40B4-BE49-F238E27FC236}">
                <a16:creationId xmlns:a16="http://schemas.microsoft.com/office/drawing/2014/main" id="{E51ECE45-2FB5-4A8B-89D2-980BACB18513}"/>
              </a:ext>
            </a:extLst>
          </p:cNvPr>
          <p:cNvSpPr>
            <a:spLocks noGrp="1"/>
          </p:cNvSpPr>
          <p:nvPr>
            <p:ph sz="half" idx="2"/>
          </p:nvPr>
        </p:nvSpPr>
        <p:spPr/>
        <p:txBody>
          <a:bodyPr>
            <a:normAutofit lnSpcReduction="10000"/>
          </a:bodyPr>
          <a:lstStyle/>
          <a:p>
            <a:r>
              <a:rPr lang="en-US">
                <a:solidFill>
                  <a:srgbClr val="F4FAC6"/>
                </a:solidFill>
                <a:latin typeface="Consolas" panose="020B0609020204030204" pitchFamily="49" charset="0"/>
              </a:rPr>
              <a:t>is</a:t>
            </a:r>
            <a:r>
              <a:rPr lang="en-US"/>
              <a:t> (and </a:t>
            </a:r>
            <a:r>
              <a:rPr lang="en-US">
                <a:solidFill>
                  <a:srgbClr val="F4FAC6"/>
                </a:solidFill>
                <a:latin typeface="Consolas" panose="020B0609020204030204" pitchFamily="49" charset="0"/>
              </a:rPr>
              <a:t>is not</a:t>
            </a:r>
            <a:r>
              <a:rPr lang="en-US"/>
              <a:t>)</a:t>
            </a:r>
          </a:p>
          <a:p>
            <a:r>
              <a:rPr lang="en-US"/>
              <a:t>Traditional </a:t>
            </a:r>
            <a:r>
              <a:rPr lang="en-US">
                <a:solidFill>
                  <a:srgbClr val="F4FAC6"/>
                </a:solidFill>
                <a:latin typeface="Consolas" panose="020B0609020204030204" pitchFamily="49" charset="0"/>
              </a:rPr>
              <a:t>switch</a:t>
            </a:r>
          </a:p>
          <a:p>
            <a:r>
              <a:rPr lang="en-US">
                <a:solidFill>
                  <a:srgbClr val="F4FAC6"/>
                </a:solidFill>
                <a:latin typeface="Consolas" panose="020B0609020204030204" pitchFamily="49" charset="0"/>
              </a:rPr>
              <a:t>switch</a:t>
            </a:r>
            <a:r>
              <a:rPr lang="en-US"/>
              <a:t> expression</a:t>
            </a:r>
          </a:p>
          <a:p>
            <a:r>
              <a:rPr lang="en-US">
                <a:solidFill>
                  <a:srgbClr val="F4FAC6"/>
                </a:solidFill>
                <a:latin typeface="Consolas" panose="020B0609020204030204" pitchFamily="49" charset="0"/>
              </a:rPr>
              <a:t>var </a:t>
            </a:r>
            <a:r>
              <a:rPr lang="en-US"/>
              <a:t>in</a:t>
            </a:r>
            <a:r>
              <a:rPr lang="en-US">
                <a:solidFill>
                  <a:srgbClr val="F4FAC6"/>
                </a:solidFill>
                <a:latin typeface="Consolas" panose="020B0609020204030204" pitchFamily="49" charset="0"/>
              </a:rPr>
              <a:t> switch…case</a:t>
            </a:r>
          </a:p>
          <a:p>
            <a:endParaRPr lang="en-US">
              <a:solidFill>
                <a:srgbClr val="F4FAC6"/>
              </a:solidFill>
              <a:latin typeface="Consolas" panose="020B0609020204030204" pitchFamily="49" charset="0"/>
            </a:endParaRPr>
          </a:p>
        </p:txBody>
      </p:sp>
      <p:sp>
        <p:nvSpPr>
          <p:cNvPr id="7" name="Text Placeholder 6">
            <a:extLst>
              <a:ext uri="{FF2B5EF4-FFF2-40B4-BE49-F238E27FC236}">
                <a16:creationId xmlns:a16="http://schemas.microsoft.com/office/drawing/2014/main" id="{6DF72B23-BAFC-4352-9A5E-45265A287B24}"/>
              </a:ext>
            </a:extLst>
          </p:cNvPr>
          <p:cNvSpPr>
            <a:spLocks noGrp="1"/>
          </p:cNvSpPr>
          <p:nvPr>
            <p:ph type="body" sz="quarter" idx="3"/>
          </p:nvPr>
        </p:nvSpPr>
        <p:spPr/>
        <p:txBody>
          <a:bodyPr/>
          <a:lstStyle/>
          <a:p>
            <a:pPr algn="l"/>
            <a:r>
              <a:rPr lang="en-US" sz="2000"/>
              <a:t>What you can use:</a:t>
            </a:r>
          </a:p>
        </p:txBody>
      </p:sp>
      <p:sp>
        <p:nvSpPr>
          <p:cNvPr id="4" name="Content Placeholder 3">
            <a:extLst>
              <a:ext uri="{FF2B5EF4-FFF2-40B4-BE49-F238E27FC236}">
                <a16:creationId xmlns:a16="http://schemas.microsoft.com/office/drawing/2014/main" id="{0803F8FE-D467-4272-8621-C22EB22ACD5D}"/>
              </a:ext>
            </a:extLst>
          </p:cNvPr>
          <p:cNvSpPr>
            <a:spLocks noGrp="1"/>
          </p:cNvSpPr>
          <p:nvPr>
            <p:ph sz="quarter" idx="4"/>
          </p:nvPr>
        </p:nvSpPr>
        <p:spPr/>
        <p:txBody>
          <a:bodyPr>
            <a:normAutofit lnSpcReduction="10000"/>
          </a:bodyPr>
          <a:lstStyle/>
          <a:p>
            <a:r>
              <a:rPr lang="en-US"/>
              <a:t>Literal and </a:t>
            </a:r>
            <a:r>
              <a:rPr lang="en-US" err="1"/>
              <a:t>enum</a:t>
            </a:r>
            <a:r>
              <a:rPr lang="en-US"/>
              <a:t> patterns</a:t>
            </a:r>
          </a:p>
          <a:p>
            <a:r>
              <a:rPr lang="en-US"/>
              <a:t>Types</a:t>
            </a:r>
          </a:p>
          <a:p>
            <a:r>
              <a:rPr lang="en-US">
                <a:solidFill>
                  <a:srgbClr val="F4FAC6"/>
                </a:solidFill>
                <a:latin typeface="Consolas" panose="020B0609020204030204" pitchFamily="49" charset="0"/>
              </a:rPr>
              <a:t>null</a:t>
            </a:r>
          </a:p>
          <a:p>
            <a:r>
              <a:rPr lang="en-US">
                <a:solidFill>
                  <a:srgbClr val="F4FAC6"/>
                </a:solidFill>
                <a:latin typeface="Consolas" panose="020B0609020204030204" pitchFamily="49" charset="0"/>
              </a:rPr>
              <a:t>default</a:t>
            </a:r>
            <a:r>
              <a:rPr lang="en-US"/>
              <a:t> and discards</a:t>
            </a:r>
          </a:p>
          <a:p>
            <a:r>
              <a:rPr lang="en-US"/>
              <a:t>Property patterns</a:t>
            </a:r>
          </a:p>
          <a:p>
            <a:r>
              <a:rPr lang="en-US"/>
              <a:t>Tuple patterns</a:t>
            </a:r>
          </a:p>
          <a:p>
            <a:r>
              <a:rPr lang="en-US"/>
              <a:t>Positional patterns</a:t>
            </a:r>
          </a:p>
          <a:p>
            <a:endParaRPr lang="en-US">
              <a:solidFill>
                <a:srgbClr val="F4FAC6"/>
              </a:solidFill>
              <a:latin typeface="Consolas" panose="020B0609020204030204" pitchFamily="49" charset="0"/>
            </a:endParaRPr>
          </a:p>
          <a:p>
            <a:endParaRPr lang="en-US"/>
          </a:p>
        </p:txBody>
      </p:sp>
      <p:sp>
        <p:nvSpPr>
          <p:cNvPr id="5" name="TextBox 4">
            <a:extLst>
              <a:ext uri="{FF2B5EF4-FFF2-40B4-BE49-F238E27FC236}">
                <a16:creationId xmlns:a16="http://schemas.microsoft.com/office/drawing/2014/main" id="{C808DEAB-4375-46F1-B3C8-7E791DDCE5D9}"/>
              </a:ext>
            </a:extLst>
          </p:cNvPr>
          <p:cNvSpPr txBox="1"/>
          <p:nvPr/>
        </p:nvSpPr>
        <p:spPr>
          <a:xfrm>
            <a:off x="924443" y="5699121"/>
            <a:ext cx="3587713" cy="369332"/>
          </a:xfrm>
          <a:prstGeom prst="rect">
            <a:avLst/>
          </a:prstGeom>
          <a:noFill/>
        </p:spPr>
        <p:txBody>
          <a:bodyPr wrap="none" rtlCol="0">
            <a:spAutoFit/>
          </a:bodyPr>
          <a:lstStyle/>
          <a:p>
            <a:r>
              <a:rPr lang="en-US" i="1"/>
              <a:t>Note that case order now matters</a:t>
            </a:r>
          </a:p>
        </p:txBody>
      </p:sp>
    </p:spTree>
    <p:extLst>
      <p:ext uri="{BB962C8B-B14F-4D97-AF65-F5344CB8AC3E}">
        <p14:creationId xmlns:p14="http://schemas.microsoft.com/office/powerpoint/2010/main" val="292097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3ADA-8044-4C4F-9E91-687A785A2AEE}"/>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27419BB1-9772-4A51-AF87-3F8FFDDC0293}"/>
              </a:ext>
            </a:extLst>
          </p:cNvPr>
          <p:cNvSpPr>
            <a:spLocks noGrp="1"/>
          </p:cNvSpPr>
          <p:nvPr>
            <p:ph idx="1"/>
          </p:nvPr>
        </p:nvSpPr>
        <p:spPr/>
        <p:txBody>
          <a:bodyPr/>
          <a:lstStyle/>
          <a:p>
            <a:pPr marL="36900" indent="0">
              <a:buNone/>
            </a:pPr>
            <a:r>
              <a:rPr lang="en-US" b="0" i="0">
                <a:solidFill>
                  <a:schemeClr val="tx1"/>
                </a:solidFill>
                <a:effectLst/>
                <a:latin typeface="Roboto"/>
              </a:rPr>
              <a:t>C# changes in recent years allow you to write more concise and resilient code. Alongside that new features in Visual Studio encourage consistency and spot code problems. That's all great, but my goodness there's been a lot! And most of the coverage has been feature by feature, year by year, version by version. Spend a few hours with Kathleen and friends as they focus on how these features work together and how you can leverage that to write great code! The story will start with C# 6.0 features, with a focus on underutilized and misunderstood features, with extra time for C# 8 and upcoming C# 9 features. </a:t>
            </a:r>
            <a:endParaRPr lang="en-US">
              <a:solidFill>
                <a:schemeClr val="tx1"/>
              </a:solidFill>
            </a:endParaRPr>
          </a:p>
        </p:txBody>
      </p:sp>
    </p:spTree>
    <p:extLst>
      <p:ext uri="{BB962C8B-B14F-4D97-AF65-F5344CB8AC3E}">
        <p14:creationId xmlns:p14="http://schemas.microsoft.com/office/powerpoint/2010/main" val="2293907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52ED50-34A2-4D44-81D3-DD45A5245908}"/>
              </a:ext>
            </a:extLst>
          </p:cNvPr>
          <p:cNvSpPr>
            <a:spLocks noGrp="1"/>
          </p:cNvSpPr>
          <p:nvPr>
            <p:ph type="body" idx="1"/>
          </p:nvPr>
        </p:nvSpPr>
        <p:spPr/>
        <p:txBody>
          <a:bodyPr/>
          <a:lstStyle/>
          <a:p>
            <a:pPr algn="l"/>
            <a:r>
              <a:rPr lang="en-US" sz="2000"/>
              <a:t>Where you can use patterns:</a:t>
            </a:r>
          </a:p>
        </p:txBody>
      </p:sp>
      <p:sp>
        <p:nvSpPr>
          <p:cNvPr id="3" name="Content Placeholder 2">
            <a:extLst>
              <a:ext uri="{FF2B5EF4-FFF2-40B4-BE49-F238E27FC236}">
                <a16:creationId xmlns:a16="http://schemas.microsoft.com/office/drawing/2014/main" id="{E51ECE45-2FB5-4A8B-89D2-980BACB18513}"/>
              </a:ext>
            </a:extLst>
          </p:cNvPr>
          <p:cNvSpPr>
            <a:spLocks noGrp="1"/>
          </p:cNvSpPr>
          <p:nvPr>
            <p:ph sz="half" idx="2"/>
          </p:nvPr>
        </p:nvSpPr>
        <p:spPr/>
        <p:txBody>
          <a:bodyPr>
            <a:normAutofit/>
          </a:bodyPr>
          <a:lstStyle/>
          <a:p>
            <a:r>
              <a:rPr lang="en-US">
                <a:solidFill>
                  <a:srgbClr val="F4FAC6"/>
                </a:solidFill>
                <a:latin typeface="Consolas" panose="020B0609020204030204" pitchFamily="49" charset="0"/>
              </a:rPr>
              <a:t>is</a:t>
            </a:r>
            <a:r>
              <a:rPr lang="en-US"/>
              <a:t> (and </a:t>
            </a:r>
            <a:r>
              <a:rPr lang="en-US">
                <a:solidFill>
                  <a:srgbClr val="F4FAC6"/>
                </a:solidFill>
                <a:latin typeface="Consolas" panose="020B0609020204030204" pitchFamily="49" charset="0"/>
              </a:rPr>
              <a:t>is not</a:t>
            </a:r>
            <a:r>
              <a:rPr lang="en-US"/>
              <a:t>)</a:t>
            </a:r>
          </a:p>
          <a:p>
            <a:r>
              <a:rPr lang="en-US"/>
              <a:t>Traditional </a:t>
            </a:r>
            <a:r>
              <a:rPr lang="en-US">
                <a:solidFill>
                  <a:srgbClr val="F4FAC6"/>
                </a:solidFill>
                <a:latin typeface="Consolas" panose="020B0609020204030204" pitchFamily="49" charset="0"/>
              </a:rPr>
              <a:t>switch</a:t>
            </a:r>
          </a:p>
          <a:p>
            <a:r>
              <a:rPr lang="en-US">
                <a:solidFill>
                  <a:srgbClr val="F4FAC6"/>
                </a:solidFill>
                <a:latin typeface="Consolas" panose="020B0609020204030204" pitchFamily="49" charset="0"/>
              </a:rPr>
              <a:t>switch</a:t>
            </a:r>
            <a:r>
              <a:rPr lang="en-US"/>
              <a:t> expression</a:t>
            </a:r>
          </a:p>
          <a:p>
            <a:r>
              <a:rPr lang="en-US">
                <a:solidFill>
                  <a:srgbClr val="F4FAC6"/>
                </a:solidFill>
                <a:latin typeface="Consolas" panose="020B0609020204030204" pitchFamily="49" charset="0"/>
              </a:rPr>
              <a:t>var </a:t>
            </a:r>
            <a:r>
              <a:rPr lang="en-US"/>
              <a:t>in</a:t>
            </a:r>
            <a:r>
              <a:rPr lang="en-US">
                <a:solidFill>
                  <a:srgbClr val="F4FAC6"/>
                </a:solidFill>
                <a:latin typeface="Consolas" panose="020B0609020204030204" pitchFamily="49" charset="0"/>
              </a:rPr>
              <a:t> switch…case</a:t>
            </a:r>
          </a:p>
          <a:p>
            <a:endParaRPr lang="en-US">
              <a:solidFill>
                <a:srgbClr val="F4FAC6"/>
              </a:solidFill>
              <a:latin typeface="Consolas" panose="020B0609020204030204" pitchFamily="49" charset="0"/>
            </a:endParaRPr>
          </a:p>
        </p:txBody>
      </p:sp>
      <p:sp>
        <p:nvSpPr>
          <p:cNvPr id="7" name="Text Placeholder 6">
            <a:extLst>
              <a:ext uri="{FF2B5EF4-FFF2-40B4-BE49-F238E27FC236}">
                <a16:creationId xmlns:a16="http://schemas.microsoft.com/office/drawing/2014/main" id="{6DF72B23-BAFC-4352-9A5E-45265A287B24}"/>
              </a:ext>
            </a:extLst>
          </p:cNvPr>
          <p:cNvSpPr>
            <a:spLocks noGrp="1"/>
          </p:cNvSpPr>
          <p:nvPr>
            <p:ph type="body" sz="quarter" idx="3"/>
          </p:nvPr>
        </p:nvSpPr>
        <p:spPr/>
        <p:txBody>
          <a:bodyPr/>
          <a:lstStyle/>
          <a:p>
            <a:pPr algn="l"/>
            <a:r>
              <a:rPr lang="en-US" sz="2000"/>
              <a:t>What patterns you can use:</a:t>
            </a:r>
          </a:p>
        </p:txBody>
      </p:sp>
      <p:sp>
        <p:nvSpPr>
          <p:cNvPr id="4" name="Content Placeholder 3">
            <a:extLst>
              <a:ext uri="{FF2B5EF4-FFF2-40B4-BE49-F238E27FC236}">
                <a16:creationId xmlns:a16="http://schemas.microsoft.com/office/drawing/2014/main" id="{0803F8FE-D467-4272-8621-C22EB22ACD5D}"/>
              </a:ext>
            </a:extLst>
          </p:cNvPr>
          <p:cNvSpPr>
            <a:spLocks noGrp="1"/>
          </p:cNvSpPr>
          <p:nvPr>
            <p:ph sz="quarter" idx="4"/>
          </p:nvPr>
        </p:nvSpPr>
        <p:spPr/>
        <p:txBody>
          <a:bodyPr>
            <a:normAutofit/>
          </a:bodyPr>
          <a:lstStyle/>
          <a:p>
            <a:r>
              <a:rPr lang="en-US"/>
              <a:t>Type patterns (tuples)</a:t>
            </a:r>
          </a:p>
          <a:p>
            <a:r>
              <a:rPr lang="en-US">
                <a:solidFill>
                  <a:srgbClr val="F4FAC6"/>
                </a:solidFill>
                <a:latin typeface="Consolas" panose="020B0609020204030204" pitchFamily="49" charset="0"/>
              </a:rPr>
              <a:t>and</a:t>
            </a:r>
            <a:r>
              <a:rPr lang="en-US"/>
              <a:t>, </a:t>
            </a:r>
            <a:r>
              <a:rPr lang="en-US">
                <a:solidFill>
                  <a:srgbClr val="F4FAC6"/>
                </a:solidFill>
                <a:latin typeface="Consolas" panose="020B0609020204030204" pitchFamily="49" charset="0"/>
              </a:rPr>
              <a:t>or</a:t>
            </a:r>
            <a:r>
              <a:rPr lang="en-US"/>
              <a:t>,</a:t>
            </a:r>
            <a:r>
              <a:rPr lang="en-US">
                <a:solidFill>
                  <a:srgbClr val="F4FAC6"/>
                </a:solidFill>
                <a:latin typeface="Consolas" panose="020B0609020204030204" pitchFamily="49" charset="0"/>
              </a:rPr>
              <a:t> </a:t>
            </a:r>
            <a:r>
              <a:rPr lang="en-US"/>
              <a:t>and </a:t>
            </a:r>
            <a:r>
              <a:rPr lang="en-US">
                <a:solidFill>
                  <a:srgbClr val="F4FAC6"/>
                </a:solidFill>
                <a:latin typeface="Consolas" panose="020B0609020204030204" pitchFamily="49" charset="0"/>
              </a:rPr>
              <a:t>not</a:t>
            </a:r>
          </a:p>
          <a:p>
            <a:r>
              <a:rPr lang="en-US"/>
              <a:t>Relational</a:t>
            </a:r>
          </a:p>
          <a:p>
            <a:r>
              <a:rPr lang="en-US"/>
              <a:t>Parentheses</a:t>
            </a:r>
          </a:p>
          <a:p>
            <a:r>
              <a:rPr lang="en-US"/>
              <a:t>“Exhaustive” and “never” analysis</a:t>
            </a:r>
          </a:p>
          <a:p>
            <a:endParaRPr lang="en-US">
              <a:solidFill>
                <a:srgbClr val="F4FAC6"/>
              </a:solidFill>
              <a:latin typeface="Consolas" panose="020B0609020204030204" pitchFamily="49" charset="0"/>
            </a:endParaRPr>
          </a:p>
          <a:p>
            <a:endParaRPr lang="en-US"/>
          </a:p>
        </p:txBody>
      </p:sp>
      <p:sp>
        <p:nvSpPr>
          <p:cNvPr id="5" name="TextBox 4">
            <a:extLst>
              <a:ext uri="{FF2B5EF4-FFF2-40B4-BE49-F238E27FC236}">
                <a16:creationId xmlns:a16="http://schemas.microsoft.com/office/drawing/2014/main" id="{C808DEAB-4375-46F1-B3C8-7E791DDCE5D9}"/>
              </a:ext>
            </a:extLst>
          </p:cNvPr>
          <p:cNvSpPr txBox="1"/>
          <p:nvPr/>
        </p:nvSpPr>
        <p:spPr>
          <a:xfrm>
            <a:off x="1046013" y="5636490"/>
            <a:ext cx="3587713" cy="369332"/>
          </a:xfrm>
          <a:prstGeom prst="rect">
            <a:avLst/>
          </a:prstGeom>
          <a:noFill/>
        </p:spPr>
        <p:txBody>
          <a:bodyPr wrap="none" rtlCol="0">
            <a:spAutoFit/>
          </a:bodyPr>
          <a:lstStyle/>
          <a:p>
            <a:r>
              <a:rPr lang="en-US" i="1"/>
              <a:t>Note that case order now matters</a:t>
            </a:r>
          </a:p>
        </p:txBody>
      </p:sp>
      <p:sp>
        <p:nvSpPr>
          <p:cNvPr id="9" name="Right Brace 8">
            <a:extLst>
              <a:ext uri="{FF2B5EF4-FFF2-40B4-BE49-F238E27FC236}">
                <a16:creationId xmlns:a16="http://schemas.microsoft.com/office/drawing/2014/main" id="{A91F5F7D-114D-4543-BF6B-06054C3BC0D7}"/>
              </a:ext>
            </a:extLst>
          </p:cNvPr>
          <p:cNvSpPr/>
          <p:nvPr/>
        </p:nvSpPr>
        <p:spPr>
          <a:xfrm>
            <a:off x="3870542" y="2700573"/>
            <a:ext cx="450937" cy="1590806"/>
          </a:xfrm>
          <a:prstGeom prst="righ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A60C255-3581-4176-81D4-2001C054F13D}"/>
              </a:ext>
            </a:extLst>
          </p:cNvPr>
          <p:cNvSpPr txBox="1"/>
          <p:nvPr/>
        </p:nvSpPr>
        <p:spPr>
          <a:xfrm>
            <a:off x="4310747" y="3326699"/>
            <a:ext cx="1457579" cy="338554"/>
          </a:xfrm>
          <a:prstGeom prst="rect">
            <a:avLst/>
          </a:prstGeom>
          <a:noFill/>
        </p:spPr>
        <p:txBody>
          <a:bodyPr wrap="none" rtlCol="0">
            <a:spAutoFit/>
          </a:bodyPr>
          <a:lstStyle/>
          <a:p>
            <a:r>
              <a:rPr lang="en-US" sz="1600">
                <a:solidFill>
                  <a:schemeClr val="accent2">
                    <a:lumMod val="20000"/>
                    <a:lumOff val="80000"/>
                  </a:schemeClr>
                </a:solidFill>
              </a:rPr>
              <a:t>Same as C# 8</a:t>
            </a:r>
          </a:p>
        </p:txBody>
      </p:sp>
      <p:sp>
        <p:nvSpPr>
          <p:cNvPr id="14" name="Title 1">
            <a:extLst>
              <a:ext uri="{FF2B5EF4-FFF2-40B4-BE49-F238E27FC236}">
                <a16:creationId xmlns:a16="http://schemas.microsoft.com/office/drawing/2014/main" id="{4FE7F372-DCF1-4F46-97C3-B073202D4F99}"/>
              </a:ext>
            </a:extLst>
          </p:cNvPr>
          <p:cNvSpPr>
            <a:spLocks noGrp="1"/>
          </p:cNvSpPr>
          <p:nvPr>
            <p:ph type="title"/>
          </p:nvPr>
        </p:nvSpPr>
        <p:spPr>
          <a:xfrm>
            <a:off x="913795" y="609600"/>
            <a:ext cx="10353762" cy="1169096"/>
          </a:xfrm>
        </p:spPr>
        <p:txBody>
          <a:bodyPr>
            <a:normAutofit/>
          </a:bodyPr>
          <a:lstStyle/>
          <a:p>
            <a:r>
              <a:rPr lang="en-US"/>
              <a:t>Theme: Pattern matching C# 9</a:t>
            </a:r>
            <a:br>
              <a:rPr lang="en-US"/>
            </a:br>
            <a:r>
              <a:rPr lang="en-US" sz="2000" err="1">
                <a:solidFill>
                  <a:srgbClr val="F4FAC6"/>
                </a:solidFill>
                <a:latin typeface="Consolas" panose="020B0609020204030204" pitchFamily="49" charset="0"/>
                <a:ea typeface="+mn-ea"/>
                <a:cs typeface="+mn-cs"/>
              </a:rPr>
              <a:t>TollCollectorLib.TollCalculator</a:t>
            </a:r>
            <a:endParaRPr lang="en-US" sz="1800">
              <a:solidFill>
                <a:srgbClr val="F4FAC6"/>
              </a:solidFill>
              <a:latin typeface="Consolas" panose="020B0609020204030204" pitchFamily="49" charset="0"/>
              <a:ea typeface="+mn-ea"/>
              <a:cs typeface="+mn-cs"/>
            </a:endParaRPr>
          </a:p>
        </p:txBody>
      </p:sp>
    </p:spTree>
    <p:extLst>
      <p:ext uri="{BB962C8B-B14F-4D97-AF65-F5344CB8AC3E}">
        <p14:creationId xmlns:p14="http://schemas.microsoft.com/office/powerpoint/2010/main" val="3388707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E840-FDB1-4A38-BE88-99EE3DB4B9BB}"/>
              </a:ext>
            </a:extLst>
          </p:cNvPr>
          <p:cNvSpPr>
            <a:spLocks noGrp="1"/>
          </p:cNvSpPr>
          <p:nvPr>
            <p:ph type="title"/>
          </p:nvPr>
        </p:nvSpPr>
        <p:spPr/>
        <p:txBody>
          <a:bodyPr>
            <a:normAutofit/>
          </a:bodyPr>
          <a:lstStyle/>
          <a:p>
            <a:r>
              <a:rPr lang="en-US" dirty="0"/>
              <a:t>Theme: Pattern matching</a:t>
            </a:r>
            <a:endParaRPr lang="en-US" sz="2200" dirty="0"/>
          </a:p>
        </p:txBody>
      </p:sp>
      <p:sp>
        <p:nvSpPr>
          <p:cNvPr id="3" name="Content Placeholder 2">
            <a:extLst>
              <a:ext uri="{FF2B5EF4-FFF2-40B4-BE49-F238E27FC236}">
                <a16:creationId xmlns:a16="http://schemas.microsoft.com/office/drawing/2014/main" id="{87898CC8-0694-4B91-81A9-C85E73F72153}"/>
              </a:ext>
            </a:extLst>
          </p:cNvPr>
          <p:cNvSpPr>
            <a:spLocks noGrp="1"/>
          </p:cNvSpPr>
          <p:nvPr>
            <p:ph idx="1"/>
          </p:nvPr>
        </p:nvSpPr>
        <p:spPr/>
        <p:txBody>
          <a:bodyPr>
            <a:normAutofit/>
          </a:bodyPr>
          <a:lstStyle/>
          <a:p>
            <a:r>
              <a:rPr lang="en-US" dirty="0"/>
              <a:t>All methods in: </a:t>
            </a:r>
            <a:r>
              <a:rPr lang="en-US" sz="1800" dirty="0" err="1">
                <a:solidFill>
                  <a:srgbClr val="F4FAC6"/>
                </a:solidFill>
                <a:latin typeface="Consolas" panose="020B0609020204030204" pitchFamily="49" charset="0"/>
              </a:rPr>
              <a:t>TollCollectorLib.TollCalculator</a:t>
            </a:r>
            <a:endParaRPr lang="en-US" sz="1800" dirty="0">
              <a:solidFill>
                <a:srgbClr val="F4FAC6"/>
              </a:solidFill>
              <a:latin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381792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73A2A2-751C-416A-9212-65C5661357E0}"/>
              </a:ext>
            </a:extLst>
          </p:cNvPr>
          <p:cNvSpPr>
            <a:spLocks noGrp="1"/>
          </p:cNvSpPr>
          <p:nvPr>
            <p:ph type="ctrTitle"/>
          </p:nvPr>
        </p:nvSpPr>
        <p:spPr/>
        <p:txBody>
          <a:bodyPr/>
          <a:lstStyle/>
          <a:p>
            <a:r>
              <a:rPr lang="en-US" dirty="0"/>
              <a:t>Break</a:t>
            </a:r>
          </a:p>
        </p:txBody>
      </p:sp>
      <p:sp>
        <p:nvSpPr>
          <p:cNvPr id="6" name="Subtitle 5">
            <a:extLst>
              <a:ext uri="{FF2B5EF4-FFF2-40B4-BE49-F238E27FC236}">
                <a16:creationId xmlns:a16="http://schemas.microsoft.com/office/drawing/2014/main" id="{6AF59944-25BD-4B27-9422-EEFD0A67E9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3243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E781-72C2-4B2B-BFCC-7BE5C2A04E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54C102-596B-4DBB-9125-EAACE8AFA3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C7D71E-903B-4A4D-90F9-2CF518FEDCF8}"/>
              </a:ext>
            </a:extLst>
          </p:cNvPr>
          <p:cNvPicPr>
            <a:picLocks noChangeAspect="1"/>
          </p:cNvPicPr>
          <p:nvPr/>
        </p:nvPicPr>
        <p:blipFill>
          <a:blip r:embed="rId2"/>
          <a:stretch>
            <a:fillRect/>
          </a:stretch>
        </p:blipFill>
        <p:spPr>
          <a:xfrm>
            <a:off x="10488" y="0"/>
            <a:ext cx="12171024" cy="6858000"/>
          </a:xfrm>
          <a:prstGeom prst="rect">
            <a:avLst/>
          </a:prstGeom>
        </p:spPr>
      </p:pic>
    </p:spTree>
    <p:extLst>
      <p:ext uri="{BB962C8B-B14F-4D97-AF65-F5344CB8AC3E}">
        <p14:creationId xmlns:p14="http://schemas.microsoft.com/office/powerpoint/2010/main" val="4242046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0317-5F5D-4061-8FF5-AE6DFC107D3E}"/>
              </a:ext>
            </a:extLst>
          </p:cNvPr>
          <p:cNvSpPr>
            <a:spLocks noGrp="1"/>
          </p:cNvSpPr>
          <p:nvPr>
            <p:ph type="title"/>
          </p:nvPr>
        </p:nvSpPr>
        <p:spPr/>
        <p:txBody>
          <a:bodyPr/>
          <a:lstStyle/>
          <a:p>
            <a:r>
              <a:rPr lang="en-US"/>
              <a:t>Theme: New ways to think about code</a:t>
            </a:r>
          </a:p>
        </p:txBody>
      </p:sp>
      <p:sp>
        <p:nvSpPr>
          <p:cNvPr id="5" name="Content Placeholder 4">
            <a:extLst>
              <a:ext uri="{FF2B5EF4-FFF2-40B4-BE49-F238E27FC236}">
                <a16:creationId xmlns:a16="http://schemas.microsoft.com/office/drawing/2014/main" id="{4A7FB604-659D-4BF1-B26F-62799246FC4D}"/>
              </a:ext>
            </a:extLst>
          </p:cNvPr>
          <p:cNvSpPr>
            <a:spLocks noGrp="1"/>
          </p:cNvSpPr>
          <p:nvPr>
            <p:ph idx="1"/>
          </p:nvPr>
        </p:nvSpPr>
        <p:spPr/>
        <p:txBody>
          <a:bodyPr/>
          <a:lstStyle/>
          <a:p>
            <a:r>
              <a:rPr lang="en-US" dirty="0"/>
              <a:t>.NET Interactive </a:t>
            </a:r>
          </a:p>
          <a:p>
            <a:pPr lvl="1"/>
            <a:r>
              <a:rPr lang="en-US" dirty="0" err="1"/>
              <a:t>Jupyter</a:t>
            </a:r>
            <a:r>
              <a:rPr lang="en-US" dirty="0"/>
              <a:t> notebooks</a:t>
            </a:r>
          </a:p>
          <a:p>
            <a:pPr lvl="1"/>
            <a:r>
              <a:rPr lang="en-US" dirty="0"/>
              <a:t>Visual Studio Code</a:t>
            </a:r>
          </a:p>
          <a:p>
            <a:pPr lvl="1"/>
            <a:r>
              <a:rPr lang="en-US" dirty="0"/>
              <a:t>via API</a:t>
            </a:r>
          </a:p>
          <a:p>
            <a:r>
              <a:rPr lang="en-US" dirty="0"/>
              <a:t>Top level functions</a:t>
            </a:r>
          </a:p>
        </p:txBody>
      </p:sp>
    </p:spTree>
    <p:extLst>
      <p:ext uri="{BB962C8B-B14F-4D97-AF65-F5344CB8AC3E}">
        <p14:creationId xmlns:p14="http://schemas.microsoft.com/office/powerpoint/2010/main" val="3594305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1940-3A89-4501-A63F-D4C6628A7202}"/>
              </a:ext>
            </a:extLst>
          </p:cNvPr>
          <p:cNvSpPr>
            <a:spLocks noGrp="1"/>
          </p:cNvSpPr>
          <p:nvPr>
            <p:ph type="title"/>
          </p:nvPr>
        </p:nvSpPr>
        <p:spPr/>
        <p:txBody>
          <a:bodyPr>
            <a:normAutofit/>
          </a:bodyPr>
          <a:lstStyle/>
          <a:p>
            <a:r>
              <a:rPr lang="en-US"/>
              <a:t>Theme: Records C# 9</a:t>
            </a:r>
            <a:br>
              <a:rPr lang="en-US"/>
            </a:br>
            <a:r>
              <a:rPr lang="en-US" sz="2000" err="1">
                <a:ln>
                  <a:solidFill>
                    <a:prstClr val="black">
                      <a:lumMod val="75000"/>
                      <a:lumOff val="25000"/>
                      <a:alpha val="10000"/>
                    </a:prstClr>
                  </a:solidFill>
                </a:ln>
                <a:solidFill>
                  <a:srgbClr val="F4FAC6"/>
                </a:solidFill>
                <a:effectLst>
                  <a:outerShdw blurRad="9525" dist="25400" dir="14640000" algn="tl" rotWithShape="0">
                    <a:prstClr val="black">
                      <a:alpha val="30000"/>
                    </a:prstClr>
                  </a:outerShdw>
                </a:effectLst>
                <a:latin typeface="Consolas"/>
              </a:rPr>
              <a:t>ExternalSystems</a:t>
            </a:r>
            <a:endParaRPr lang="en-US" err="1">
              <a:ln>
                <a:solidFill>
                  <a:prstClr val="black">
                    <a:lumMod val="75000"/>
                    <a:lumOff val="25000"/>
                    <a:alpha val="10000"/>
                  </a:prstClr>
                </a:solidFill>
              </a:ln>
              <a:solidFill>
                <a:srgbClr val="F4FAC6"/>
              </a:solidFill>
              <a:effectLst>
                <a:outerShdw blurRad="9525" dist="25400" dir="14640000" algn="tl" rotWithShape="0">
                  <a:prstClr val="black">
                    <a:alpha val="30000"/>
                  </a:prstClr>
                </a:outerShdw>
              </a:effectLst>
            </a:endParaRPr>
          </a:p>
        </p:txBody>
      </p:sp>
      <p:sp>
        <p:nvSpPr>
          <p:cNvPr id="3" name="Content Placeholder 2">
            <a:extLst>
              <a:ext uri="{FF2B5EF4-FFF2-40B4-BE49-F238E27FC236}">
                <a16:creationId xmlns:a16="http://schemas.microsoft.com/office/drawing/2014/main" id="{1F1604DA-F7AE-477B-8EF1-55C72B258A96}"/>
              </a:ext>
            </a:extLst>
          </p:cNvPr>
          <p:cNvSpPr>
            <a:spLocks noGrp="1"/>
          </p:cNvSpPr>
          <p:nvPr>
            <p:ph idx="1"/>
          </p:nvPr>
        </p:nvSpPr>
        <p:spPr/>
        <p:txBody>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Correct POCOs Contain:</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Constructors to initialize properties</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Value equality definitions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Equals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and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GetHashCode</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t>
            </a:r>
          </a:p>
          <a:p>
            <a:pPr marL="719455" lvl="1" indent="-269875"/>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IEquatable</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implementation</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and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operators</a:t>
            </a:r>
          </a:p>
          <a:p>
            <a:pPr marL="719455" lvl="1" indent="-269875"/>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ToString</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implementation</a:t>
            </a:r>
          </a:p>
          <a:p>
            <a:pPr marL="719455" lvl="1" indent="-26987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(Optional)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latin typeface="Consolas"/>
              </a:rPr>
              <a:t>Deconstruct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counterparts for the constructor</a:t>
            </a: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93581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639A-2153-4582-AD18-2FA148BE72D8}"/>
              </a:ext>
            </a:extLst>
          </p:cNvPr>
          <p:cNvSpPr>
            <a:spLocks noGrp="1"/>
          </p:cNvSpPr>
          <p:nvPr>
            <p:ph type="title"/>
          </p:nvPr>
        </p:nvSpPr>
        <p:spPr/>
        <p:txBody>
          <a:bodyPr/>
          <a:lstStyle/>
          <a:p>
            <a:r>
              <a:rPr lang="en-US" dirty="0"/>
              <a:t>The Team!</a:t>
            </a:r>
          </a:p>
        </p:txBody>
      </p:sp>
      <p:sp>
        <p:nvSpPr>
          <p:cNvPr id="3" name="Content Placeholder 2">
            <a:extLst>
              <a:ext uri="{FF2B5EF4-FFF2-40B4-BE49-F238E27FC236}">
                <a16:creationId xmlns:a16="http://schemas.microsoft.com/office/drawing/2014/main" id="{40522393-0652-4C08-82C8-0581317A1FDA}"/>
              </a:ext>
            </a:extLst>
          </p:cNvPr>
          <p:cNvSpPr>
            <a:spLocks noGrp="1"/>
          </p:cNvSpPr>
          <p:nvPr>
            <p:ph idx="1"/>
          </p:nvPr>
        </p:nvSpPr>
        <p:spPr/>
        <p:txBody>
          <a:bodyPr/>
          <a:lstStyle/>
          <a:p>
            <a:r>
              <a:rPr lang="en-US" dirty="0"/>
              <a:t>Kathleen Dollard: PM on the .NET Team working on languages, etc.</a:t>
            </a:r>
          </a:p>
          <a:p>
            <a:r>
              <a:rPr lang="en-US" dirty="0"/>
              <a:t>Kendra Havens: PM on the .NET Team working on VS productivity, etc.</a:t>
            </a:r>
          </a:p>
          <a:p>
            <a:r>
              <a:rPr lang="en-US" dirty="0"/>
              <a:t>Fred Silberberg: Engineer on Roslyn Compiler team</a:t>
            </a:r>
          </a:p>
          <a:p>
            <a:r>
              <a:rPr lang="en-US" dirty="0"/>
              <a:t>Andrew Hall: Engineer on VS Productivity team</a:t>
            </a:r>
          </a:p>
          <a:p>
            <a:r>
              <a:rPr lang="en-US" dirty="0">
                <a:solidFill>
                  <a:schemeClr val="bg1">
                    <a:lumMod val="50000"/>
                    <a:lumOff val="50000"/>
                  </a:schemeClr>
                </a:solidFill>
              </a:rPr>
              <a:t>Chris Sienkiewicz: Engineer on Roslyn Compiler team</a:t>
            </a:r>
          </a:p>
          <a:p>
            <a:r>
              <a:rPr lang="en-US" dirty="0">
                <a:solidFill>
                  <a:schemeClr val="bg1">
                    <a:lumMod val="50000"/>
                    <a:lumOff val="50000"/>
                  </a:schemeClr>
                </a:solidFill>
              </a:rPr>
              <a:t>Jared Parsons: Engineering lead on Roslyn Compiler team</a:t>
            </a:r>
          </a:p>
          <a:p>
            <a:r>
              <a:rPr lang="en-US" dirty="0"/>
              <a:t>Special Guest!</a:t>
            </a:r>
          </a:p>
        </p:txBody>
      </p:sp>
    </p:spTree>
    <p:extLst>
      <p:ext uri="{BB962C8B-B14F-4D97-AF65-F5344CB8AC3E}">
        <p14:creationId xmlns:p14="http://schemas.microsoft.com/office/powerpoint/2010/main" val="134897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639A-2153-4582-AD18-2FA148BE72D8}"/>
              </a:ext>
            </a:extLst>
          </p:cNvPr>
          <p:cNvSpPr>
            <a:spLocks noGrp="1"/>
          </p:cNvSpPr>
          <p:nvPr>
            <p:ph type="title"/>
          </p:nvPr>
        </p:nvSpPr>
        <p:spPr/>
        <p:txBody>
          <a:bodyPr/>
          <a:lstStyle/>
          <a:p>
            <a:r>
              <a:rPr lang="en-US" dirty="0"/>
              <a:t>The Team!</a:t>
            </a:r>
          </a:p>
        </p:txBody>
      </p:sp>
      <p:sp>
        <p:nvSpPr>
          <p:cNvPr id="3" name="Content Placeholder 2">
            <a:extLst>
              <a:ext uri="{FF2B5EF4-FFF2-40B4-BE49-F238E27FC236}">
                <a16:creationId xmlns:a16="http://schemas.microsoft.com/office/drawing/2014/main" id="{40522393-0652-4C08-82C8-0581317A1FDA}"/>
              </a:ext>
            </a:extLst>
          </p:cNvPr>
          <p:cNvSpPr>
            <a:spLocks noGrp="1"/>
          </p:cNvSpPr>
          <p:nvPr>
            <p:ph idx="1"/>
          </p:nvPr>
        </p:nvSpPr>
        <p:spPr/>
        <p:txBody>
          <a:bodyPr/>
          <a:lstStyle/>
          <a:p>
            <a:r>
              <a:rPr lang="en-US" dirty="0"/>
              <a:t>Kathleen Dollard: PM on the .NET Team working on languages, etc.</a:t>
            </a:r>
          </a:p>
          <a:p>
            <a:r>
              <a:rPr lang="en-US" dirty="0"/>
              <a:t>Kendra Havens: PM on the .NET Team working on VS productivity, etc.</a:t>
            </a:r>
          </a:p>
          <a:p>
            <a:r>
              <a:rPr lang="en-US" dirty="0"/>
              <a:t>Fred Silberberg: Engineer on Roslyn Compiler team</a:t>
            </a:r>
          </a:p>
          <a:p>
            <a:r>
              <a:rPr lang="en-US" dirty="0"/>
              <a:t>Andrew Hall: Engineer on VS Productivity team</a:t>
            </a:r>
          </a:p>
          <a:p>
            <a:r>
              <a:rPr lang="en-US" dirty="0">
                <a:solidFill>
                  <a:schemeClr val="bg1">
                    <a:lumMod val="50000"/>
                    <a:lumOff val="50000"/>
                  </a:schemeClr>
                </a:solidFill>
              </a:rPr>
              <a:t>Chris Sienkiewicz: Engineer on Roslyn Compiler team</a:t>
            </a:r>
          </a:p>
          <a:p>
            <a:r>
              <a:rPr lang="en-US" dirty="0">
                <a:solidFill>
                  <a:schemeClr val="bg1">
                    <a:lumMod val="50000"/>
                    <a:lumOff val="50000"/>
                  </a:schemeClr>
                </a:solidFill>
              </a:rPr>
              <a:t>Jared Parsons: Engineering lead on Roslyn Compiler team</a:t>
            </a:r>
          </a:p>
          <a:p>
            <a:r>
              <a:rPr lang="en-US" dirty="0"/>
              <a:t>Mads Torgersen: Lead Language Designer C#</a:t>
            </a:r>
          </a:p>
        </p:txBody>
      </p:sp>
    </p:spTree>
    <p:extLst>
      <p:ext uri="{BB962C8B-B14F-4D97-AF65-F5344CB8AC3E}">
        <p14:creationId xmlns:p14="http://schemas.microsoft.com/office/powerpoint/2010/main" val="443132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529F-469A-405A-915D-C98331241F48}"/>
              </a:ext>
            </a:extLst>
          </p:cNvPr>
          <p:cNvSpPr>
            <a:spLocks noGrp="1"/>
          </p:cNvSpPr>
          <p:nvPr>
            <p:ph type="title"/>
          </p:nvPr>
        </p:nvSpPr>
        <p:spPr/>
        <p:txBody>
          <a:bodyPr/>
          <a:lstStyle/>
          <a:p>
            <a:r>
              <a:rPr lang="en-US" dirty="0"/>
              <a:t>Repos</a:t>
            </a:r>
          </a:p>
        </p:txBody>
      </p:sp>
      <p:sp>
        <p:nvSpPr>
          <p:cNvPr id="3" name="Content Placeholder 2">
            <a:extLst>
              <a:ext uri="{FF2B5EF4-FFF2-40B4-BE49-F238E27FC236}">
                <a16:creationId xmlns:a16="http://schemas.microsoft.com/office/drawing/2014/main" id="{750AFA02-3817-4E04-923A-33729059A856}"/>
              </a:ext>
            </a:extLst>
          </p:cNvPr>
          <p:cNvSpPr>
            <a:spLocks noGrp="1"/>
          </p:cNvSpPr>
          <p:nvPr>
            <p:ph idx="1"/>
          </p:nvPr>
        </p:nvSpPr>
        <p:spPr>
          <a:xfrm>
            <a:off x="913794" y="2076450"/>
            <a:ext cx="10671005" cy="3714749"/>
          </a:xfrm>
        </p:spPr>
        <p:txBody>
          <a:bodyPr>
            <a:normAutofit/>
          </a:bodyPr>
          <a:lstStyle/>
          <a:p>
            <a:r>
              <a:rPr lang="en-US" sz="2400" dirty="0">
                <a:hlinkClick r:id="rId2"/>
              </a:rPr>
              <a:t>https://github.com/KathleenDollard/sample-csharp-6-9</a:t>
            </a:r>
            <a:endParaRPr lang="en-US" sz="2400" dirty="0"/>
          </a:p>
          <a:p>
            <a:r>
              <a:rPr lang="en-US" sz="2400" u="sng" dirty="0">
                <a:solidFill>
                  <a:srgbClr val="0000FF"/>
                </a:solidFill>
                <a:effectLst/>
                <a:latin typeface="Calibri" panose="020F0502020204030204" pitchFamily="34" charset="0"/>
                <a:ea typeface="Times New Roman" panose="02020603050405020304" pitchFamily="18" charset="0"/>
                <a:hlinkClick r:id="rId3"/>
              </a:rPr>
              <a:t>https://github.com/kendrahavens/DevIntersection2020.git</a:t>
            </a:r>
            <a:endParaRPr lang="en-US" sz="2400" u="sng" dirty="0">
              <a:solidFill>
                <a:srgbClr val="0000FF"/>
              </a:solidFill>
              <a:effectLst/>
              <a:latin typeface="Calibri" panose="020F0502020204030204" pitchFamily="34" charset="0"/>
              <a:ea typeface="Times New Roman" panose="02020603050405020304" pitchFamily="18" charset="0"/>
            </a:endParaRPr>
          </a:p>
          <a:p>
            <a:r>
              <a:rPr lang="en-US" sz="2400" dirty="0"/>
              <a:t>You may use your own machine or the VMs</a:t>
            </a:r>
          </a:p>
          <a:p>
            <a:r>
              <a:rPr lang="en-US" sz="2400" dirty="0"/>
              <a:t>The productivity experience will be Visual Studio 2019 16.8 (Nov 2020)</a:t>
            </a:r>
          </a:p>
          <a:p>
            <a:pPr lvl="1"/>
            <a:r>
              <a:rPr lang="en-US" sz="2400" dirty="0"/>
              <a:t>Almost all of what we show works in the Community (free) edition</a:t>
            </a:r>
          </a:p>
          <a:p>
            <a:endParaRPr lang="en-US" sz="2400" u="sng" dirty="0">
              <a:solidFill>
                <a:srgbClr val="0000FF"/>
              </a:solidFill>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409964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11E6-3AC3-4115-8082-122E94AA604B}"/>
              </a:ext>
            </a:extLst>
          </p:cNvPr>
          <p:cNvSpPr>
            <a:spLocks noGrp="1"/>
          </p:cNvSpPr>
          <p:nvPr>
            <p:ph type="title"/>
          </p:nvPr>
        </p:nvSpPr>
        <p:spPr>
          <a:xfrm>
            <a:off x="913795" y="609600"/>
            <a:ext cx="3983882" cy="1257300"/>
          </a:xfrm>
        </p:spPr>
        <p:txBody>
          <a:bodyPr/>
          <a:lstStyle/>
          <a:p>
            <a:pPr algn="l"/>
            <a:r>
              <a:rPr lang="en-US"/>
              <a:t>Agenda</a:t>
            </a:r>
          </a:p>
        </p:txBody>
      </p:sp>
      <p:sp>
        <p:nvSpPr>
          <p:cNvPr id="3" name="Content Placeholder 2">
            <a:extLst>
              <a:ext uri="{FF2B5EF4-FFF2-40B4-BE49-F238E27FC236}">
                <a16:creationId xmlns:a16="http://schemas.microsoft.com/office/drawing/2014/main" id="{711D2197-3889-4459-907D-00188C2966F7}"/>
              </a:ext>
            </a:extLst>
          </p:cNvPr>
          <p:cNvSpPr>
            <a:spLocks noGrp="1"/>
          </p:cNvSpPr>
          <p:nvPr>
            <p:ph idx="1"/>
          </p:nvPr>
        </p:nvSpPr>
        <p:spPr>
          <a:xfrm>
            <a:off x="4534422" y="382044"/>
            <a:ext cx="6614138" cy="5866356"/>
          </a:xfrm>
        </p:spPr>
        <p:txBody>
          <a:bodyPr>
            <a:normAutofit lnSpcReduction="10000"/>
          </a:bodyPr>
          <a:lstStyle/>
          <a:p>
            <a:r>
              <a:rPr lang="en-US" b="1" dirty="0"/>
              <a:t>Chapter 1</a:t>
            </a:r>
          </a:p>
          <a:p>
            <a:pPr lvl="1"/>
            <a:r>
              <a:rPr lang="en-US" dirty="0"/>
              <a:t>Themes for today (and version reference)</a:t>
            </a:r>
          </a:p>
          <a:p>
            <a:pPr lvl="1"/>
            <a:r>
              <a:rPr lang="en-US" dirty="0"/>
              <a:t>Simplifying code</a:t>
            </a:r>
          </a:p>
          <a:p>
            <a:r>
              <a:rPr lang="en-US" b="1" dirty="0"/>
              <a:t>Chapter 2</a:t>
            </a:r>
          </a:p>
          <a:p>
            <a:pPr lvl="1"/>
            <a:r>
              <a:rPr lang="en-US" dirty="0"/>
              <a:t>Productivity/simplifying coding experience</a:t>
            </a:r>
          </a:p>
          <a:p>
            <a:r>
              <a:rPr lang="en-US" b="1" dirty="0"/>
              <a:t>Chapter 3</a:t>
            </a:r>
          </a:p>
          <a:p>
            <a:pPr lvl="1"/>
            <a:r>
              <a:rPr lang="en-US" dirty="0"/>
              <a:t>Correctness</a:t>
            </a:r>
          </a:p>
          <a:p>
            <a:pPr lvl="1"/>
            <a:r>
              <a:rPr lang="en-US" dirty="0"/>
              <a:t>Nullability </a:t>
            </a:r>
          </a:p>
          <a:p>
            <a:pPr lvl="1"/>
            <a:r>
              <a:rPr lang="en-US" dirty="0"/>
              <a:t>Pattern matching</a:t>
            </a:r>
          </a:p>
          <a:p>
            <a:r>
              <a:rPr lang="en-US" b="1" dirty="0"/>
              <a:t>Chapter 4</a:t>
            </a:r>
          </a:p>
          <a:p>
            <a:pPr lvl="1"/>
            <a:r>
              <a:rPr lang="en-US" dirty="0"/>
              <a:t>New ways to think about code</a:t>
            </a:r>
          </a:p>
          <a:p>
            <a:pPr lvl="1"/>
            <a:r>
              <a:rPr lang="en-US" dirty="0"/>
              <a:t>Review	</a:t>
            </a:r>
          </a:p>
          <a:p>
            <a:pPr lvl="1"/>
            <a:r>
              <a:rPr lang="en-US" dirty="0"/>
              <a:t>Guest appearance</a:t>
            </a:r>
          </a:p>
        </p:txBody>
      </p:sp>
      <p:sp>
        <p:nvSpPr>
          <p:cNvPr id="4" name="Rectangle 3">
            <a:extLst>
              <a:ext uri="{FF2B5EF4-FFF2-40B4-BE49-F238E27FC236}">
                <a16:creationId xmlns:a16="http://schemas.microsoft.com/office/drawing/2014/main" id="{E8133666-50B0-4634-B8DF-0CEF87DA2577}"/>
              </a:ext>
            </a:extLst>
          </p:cNvPr>
          <p:cNvSpPr/>
          <p:nvPr/>
        </p:nvSpPr>
        <p:spPr>
          <a:xfrm>
            <a:off x="762000" y="2228850"/>
            <a:ext cx="2420400" cy="2349500"/>
          </a:xfrm>
          <a:prstGeom prst="rect">
            <a:avLst/>
          </a:prstGeom>
          <a:effectLst>
            <a:outerShdw blurRad="38100" dist="76200" dir="2700000" algn="tl" rotWithShape="0">
              <a:schemeClr val="tx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Themes</a:t>
            </a:r>
          </a:p>
          <a:p>
            <a:pPr algn="ctr"/>
            <a:endParaRPr lang="en-US" dirty="0"/>
          </a:p>
          <a:p>
            <a:r>
              <a:rPr lang="en-US" dirty="0"/>
              <a:t>Simplifying code</a:t>
            </a:r>
          </a:p>
          <a:p>
            <a:r>
              <a:rPr lang="en-US" dirty="0"/>
              <a:t>Productivity</a:t>
            </a:r>
          </a:p>
          <a:p>
            <a:r>
              <a:rPr lang="en-US" dirty="0"/>
              <a:t>Correctness</a:t>
            </a:r>
          </a:p>
          <a:p>
            <a:r>
              <a:rPr lang="en-US" dirty="0"/>
              <a:t>Nullability</a:t>
            </a:r>
          </a:p>
          <a:p>
            <a:r>
              <a:rPr lang="en-US" dirty="0"/>
              <a:t>Pattern matching</a:t>
            </a:r>
          </a:p>
        </p:txBody>
      </p:sp>
    </p:spTree>
    <p:extLst>
      <p:ext uri="{BB962C8B-B14F-4D97-AF65-F5344CB8AC3E}">
        <p14:creationId xmlns:p14="http://schemas.microsoft.com/office/powerpoint/2010/main" val="3525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2BA-417B-4D3A-849A-3B91E0BA79AA}"/>
              </a:ext>
            </a:extLst>
          </p:cNvPr>
          <p:cNvSpPr>
            <a:spLocks noGrp="1"/>
          </p:cNvSpPr>
          <p:nvPr>
            <p:ph type="title"/>
          </p:nvPr>
        </p:nvSpPr>
        <p:spPr/>
        <p:txBody>
          <a:bodyPr/>
          <a:lstStyle/>
          <a:p>
            <a:r>
              <a:rPr lang="en-US"/>
              <a:t>C# 6</a:t>
            </a:r>
          </a:p>
        </p:txBody>
      </p:sp>
      <p:sp>
        <p:nvSpPr>
          <p:cNvPr id="3" name="Content Placeholder 2">
            <a:extLst>
              <a:ext uri="{FF2B5EF4-FFF2-40B4-BE49-F238E27FC236}">
                <a16:creationId xmlns:a16="http://schemas.microsoft.com/office/drawing/2014/main" id="{774CD80C-3A34-411E-961C-534C8BDB7852}"/>
              </a:ext>
            </a:extLst>
          </p:cNvPr>
          <p:cNvSpPr>
            <a:spLocks noGrp="1"/>
          </p:cNvSpPr>
          <p:nvPr>
            <p:ph sz="half" idx="1"/>
          </p:nvPr>
        </p:nvSpPr>
        <p:spPr/>
        <p:txBody>
          <a:bodyPr>
            <a:normAutofit lnSpcReduction="10000"/>
          </a:bodyPr>
          <a:lstStyle/>
          <a:p>
            <a:r>
              <a:rPr lang="en-US"/>
              <a:t>Auto properties</a:t>
            </a:r>
          </a:p>
          <a:p>
            <a:r>
              <a:rPr lang="en-US"/>
              <a:t>Expression bodies</a:t>
            </a:r>
          </a:p>
          <a:p>
            <a:r>
              <a:rPr lang="en-US"/>
              <a:t>using static</a:t>
            </a:r>
          </a:p>
          <a:p>
            <a:r>
              <a:rPr lang="en-US"/>
              <a:t>Null Conditional </a:t>
            </a:r>
          </a:p>
          <a:p>
            <a:r>
              <a:rPr lang="en-US"/>
              <a:t>String interpolation</a:t>
            </a:r>
          </a:p>
          <a:p>
            <a:r>
              <a:rPr lang="en-US"/>
              <a:t>Exception filters</a:t>
            </a:r>
          </a:p>
          <a:p>
            <a:r>
              <a:rPr lang="en-US" err="1"/>
              <a:t>nameof</a:t>
            </a:r>
            <a:r>
              <a:rPr lang="en-US"/>
              <a:t> </a:t>
            </a:r>
          </a:p>
        </p:txBody>
      </p:sp>
      <p:sp>
        <p:nvSpPr>
          <p:cNvPr id="4" name="Content Placeholder 3">
            <a:extLst>
              <a:ext uri="{FF2B5EF4-FFF2-40B4-BE49-F238E27FC236}">
                <a16:creationId xmlns:a16="http://schemas.microsoft.com/office/drawing/2014/main" id="{15423E0B-1CBE-4EC1-8977-076AD9037E5F}"/>
              </a:ext>
            </a:extLst>
          </p:cNvPr>
          <p:cNvSpPr>
            <a:spLocks noGrp="1"/>
          </p:cNvSpPr>
          <p:nvPr>
            <p:ph sz="half" idx="2"/>
          </p:nvPr>
        </p:nvSpPr>
        <p:spPr/>
        <p:txBody>
          <a:bodyPr>
            <a:normAutofit lnSpcReduction="10000"/>
          </a:bodyPr>
          <a:lstStyle/>
          <a:p>
            <a:r>
              <a:rPr lang="en-US"/>
              <a:t>await in catch/finally</a:t>
            </a:r>
          </a:p>
          <a:p>
            <a:r>
              <a:rPr lang="en-US"/>
              <a:t>Associative initializers</a:t>
            </a:r>
          </a:p>
        </p:txBody>
      </p:sp>
    </p:spTree>
    <p:extLst>
      <p:ext uri="{BB962C8B-B14F-4D97-AF65-F5344CB8AC3E}">
        <p14:creationId xmlns:p14="http://schemas.microsoft.com/office/powerpoint/2010/main" val="48313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42BA-417B-4D3A-849A-3B91E0BA79AA}"/>
              </a:ext>
            </a:extLst>
          </p:cNvPr>
          <p:cNvSpPr>
            <a:spLocks noGrp="1"/>
          </p:cNvSpPr>
          <p:nvPr>
            <p:ph type="title"/>
          </p:nvPr>
        </p:nvSpPr>
        <p:spPr/>
        <p:txBody>
          <a:bodyPr/>
          <a:lstStyle/>
          <a:p>
            <a:r>
              <a:rPr lang="en-US"/>
              <a:t>C# 7.0</a:t>
            </a:r>
          </a:p>
        </p:txBody>
      </p:sp>
      <p:sp>
        <p:nvSpPr>
          <p:cNvPr id="3" name="Content Placeholder 2">
            <a:extLst>
              <a:ext uri="{FF2B5EF4-FFF2-40B4-BE49-F238E27FC236}">
                <a16:creationId xmlns:a16="http://schemas.microsoft.com/office/drawing/2014/main" id="{774CD80C-3A34-411E-961C-534C8BDB7852}"/>
              </a:ext>
            </a:extLst>
          </p:cNvPr>
          <p:cNvSpPr>
            <a:spLocks noGrp="1"/>
          </p:cNvSpPr>
          <p:nvPr>
            <p:ph sz="half" idx="1"/>
          </p:nvPr>
        </p:nvSpPr>
        <p:spPr>
          <a:xfrm>
            <a:off x="913795" y="2076450"/>
            <a:ext cx="4856841" cy="3986546"/>
          </a:xfrm>
        </p:spPr>
        <p:txBody>
          <a:bodyPr>
            <a:normAutofit fontScale="92500"/>
          </a:bodyPr>
          <a:lstStyle/>
          <a:p>
            <a:r>
              <a:rPr lang="en-US"/>
              <a:t>Out variables</a:t>
            </a:r>
          </a:p>
          <a:p>
            <a:r>
              <a:rPr lang="en-US"/>
              <a:t>Tuples and deconstruction</a:t>
            </a:r>
          </a:p>
          <a:p>
            <a:r>
              <a:rPr lang="en-US"/>
              <a:t>Pattern matching</a:t>
            </a:r>
          </a:p>
          <a:p>
            <a:r>
              <a:rPr lang="en-US"/>
              <a:t>Discards</a:t>
            </a:r>
          </a:p>
          <a:p>
            <a:r>
              <a:rPr lang="en-US"/>
              <a:t>throw expressions</a:t>
            </a:r>
          </a:p>
          <a:p>
            <a:r>
              <a:rPr lang="en-US"/>
              <a:t>More expression body members</a:t>
            </a:r>
          </a:p>
          <a:p>
            <a:r>
              <a:rPr lang="en-US"/>
              <a:t>Binary literals</a:t>
            </a:r>
          </a:p>
          <a:p>
            <a:r>
              <a:rPr lang="en-US"/>
              <a:t>Digit separators</a:t>
            </a:r>
          </a:p>
          <a:p>
            <a:endParaRPr lang="en-US"/>
          </a:p>
        </p:txBody>
      </p:sp>
      <p:sp>
        <p:nvSpPr>
          <p:cNvPr id="4" name="Content Placeholder 3">
            <a:extLst>
              <a:ext uri="{FF2B5EF4-FFF2-40B4-BE49-F238E27FC236}">
                <a16:creationId xmlns:a16="http://schemas.microsoft.com/office/drawing/2014/main" id="{15423E0B-1CBE-4EC1-8977-076AD9037E5F}"/>
              </a:ext>
            </a:extLst>
          </p:cNvPr>
          <p:cNvSpPr>
            <a:spLocks noGrp="1"/>
          </p:cNvSpPr>
          <p:nvPr>
            <p:ph sz="half" idx="2"/>
          </p:nvPr>
        </p:nvSpPr>
        <p:spPr>
          <a:xfrm>
            <a:off x="6410716" y="2076450"/>
            <a:ext cx="4856841" cy="3622672"/>
          </a:xfrm>
        </p:spPr>
        <p:txBody>
          <a:bodyPr>
            <a:normAutofit fontScale="92500"/>
          </a:bodyPr>
          <a:lstStyle/>
          <a:p>
            <a:r>
              <a:rPr lang="en-US"/>
              <a:t>ref locals and returns</a:t>
            </a:r>
          </a:p>
          <a:p>
            <a:r>
              <a:rPr lang="en-US"/>
              <a:t>Generalized async return types</a:t>
            </a:r>
          </a:p>
          <a:p>
            <a:r>
              <a:rPr lang="en-US"/>
              <a:t>Local functions</a:t>
            </a:r>
          </a:p>
        </p:txBody>
      </p:sp>
    </p:spTree>
    <p:extLst>
      <p:ext uri="{BB962C8B-B14F-4D97-AF65-F5344CB8AC3E}">
        <p14:creationId xmlns:p14="http://schemas.microsoft.com/office/powerpoint/2010/main" val="285369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{FCA83060-78D0-4385-8ECF-4CA5F78E0A7D}tf11665031</Template>
  <TotalTime>2483</TotalTime>
  <Words>1334</Words>
  <Application>Microsoft Office PowerPoint</Application>
  <PresentationFormat>Widescreen</PresentationFormat>
  <Paragraphs>261</Paragraphs>
  <Slides>35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Nova</vt:lpstr>
      <vt:lpstr>Arial Nova Light</vt:lpstr>
      <vt:lpstr>Calibri</vt:lpstr>
      <vt:lpstr>Consolas</vt:lpstr>
      <vt:lpstr>Helvetica</vt:lpstr>
      <vt:lpstr>Roboto</vt:lpstr>
      <vt:lpstr>Wingdings 2</vt:lpstr>
      <vt:lpstr>SlateVTI</vt:lpstr>
      <vt:lpstr>PowerPoint Presentation</vt:lpstr>
      <vt:lpstr>C#  From 6 to10</vt:lpstr>
      <vt:lpstr>Abstract</vt:lpstr>
      <vt:lpstr>The Team!</vt:lpstr>
      <vt:lpstr>The Team!</vt:lpstr>
      <vt:lpstr>Repos</vt:lpstr>
      <vt:lpstr>Agenda</vt:lpstr>
      <vt:lpstr>C# 6</vt:lpstr>
      <vt:lpstr>C# 7.0</vt:lpstr>
      <vt:lpstr>And the minor releases…</vt:lpstr>
      <vt:lpstr>And the minor releases…</vt:lpstr>
      <vt:lpstr>C# 8.0</vt:lpstr>
      <vt:lpstr>C# 9.0</vt:lpstr>
      <vt:lpstr>The App</vt:lpstr>
      <vt:lpstr>Theme: Code simplification</vt:lpstr>
      <vt:lpstr>Theme: Code simplification</vt:lpstr>
      <vt:lpstr>Not currently covered - simplify</vt:lpstr>
      <vt:lpstr>Break</vt:lpstr>
      <vt:lpstr>PowerPoint Presentation</vt:lpstr>
      <vt:lpstr>Theme: Productivity (simplify your experience)</vt:lpstr>
      <vt:lpstr>Analyzers</vt:lpstr>
      <vt:lpstr>Analysis Levels</vt:lpstr>
      <vt:lpstr>Use Lightbulb or Error List To Modify Editorconfig Settings</vt:lpstr>
      <vt:lpstr>Break</vt:lpstr>
      <vt:lpstr>PowerPoint Presentation</vt:lpstr>
      <vt:lpstr>Theme: General Correctness</vt:lpstr>
      <vt:lpstr>Theme: General Correctness - not covered</vt:lpstr>
      <vt:lpstr>Theme: Null Correctness</vt:lpstr>
      <vt:lpstr>Theme: Pattern matching – C# 9 TollCollectorLib.TollCalculator</vt:lpstr>
      <vt:lpstr>Theme: Pattern matching C# 9 TollCollectorLib.TollCalculator</vt:lpstr>
      <vt:lpstr>Theme: Pattern matching</vt:lpstr>
      <vt:lpstr>Break</vt:lpstr>
      <vt:lpstr>PowerPoint Presentation</vt:lpstr>
      <vt:lpstr>Theme: New ways to think about code</vt:lpstr>
      <vt:lpstr>Theme: Records C# 9 ExternalSystems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From 6 to10</dc:title>
  <dc:creator>Kathleen Dollard</dc:creator>
  <cp:lastModifiedBy>Kathleen Dollard</cp:lastModifiedBy>
  <cp:revision>2</cp:revision>
  <dcterms:created xsi:type="dcterms:W3CDTF">2020-08-15T16:58:03Z</dcterms:created>
  <dcterms:modified xsi:type="dcterms:W3CDTF">2020-12-09T16:03:27Z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